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erriweather" charset="1" panose="00000500000000000000"/>
      <p:regular r:id="rId22"/>
    </p:embeddedFont>
    <p:embeddedFont>
      <p:font typeface="Merriweather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notesSlides/notesSlide2.xml" Type="http://schemas.openxmlformats.org/officeDocument/2006/relationships/notesSlide"/><Relationship Id="rId24" Target="notesSlides/notesSlide3.xml" Type="http://schemas.openxmlformats.org/officeDocument/2006/relationships/notesSlide"/><Relationship Id="rId25" Target="notesSlides/notesSlide4.xml" Type="http://schemas.openxmlformats.org/officeDocument/2006/relationships/notesSlide"/><Relationship Id="rId26" Target="fonts/font26.fntdata" Type="http://schemas.openxmlformats.org/officeDocument/2006/relationships/font"/><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notesSlides/notesSlide11.xml" Type="http://schemas.openxmlformats.org/officeDocument/2006/relationships/notesSlide"/><Relationship Id="rId34" Target="notesSlides/notesSlide12.xml" Type="http://schemas.openxmlformats.org/officeDocument/2006/relationships/notesSlide"/><Relationship Id="rId35" Target="notesSlides/notesSlide13.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1063076" y="812597"/>
            <a:ext cx="9303839" cy="1927022"/>
          </a:xfrm>
          <a:prstGeom prst="rect">
            <a:avLst/>
          </a:prstGeom>
        </p:spPr>
        <p:txBody>
          <a:bodyPr anchor="t" rtlCol="false" tIns="0" lIns="0" bIns="0" rIns="0">
            <a:spAutoFit/>
          </a:bodyPr>
          <a:lstStyle/>
          <a:p>
            <a:pPr algn="l">
              <a:lnSpc>
                <a:spcPts val="7437"/>
              </a:lnSpc>
            </a:pPr>
            <a:r>
              <a:rPr lang="en-US" sz="5937">
                <a:solidFill>
                  <a:srgbClr val="F5F0F0"/>
                </a:solidFill>
                <a:latin typeface="Merriweather"/>
                <a:ea typeface="Merriweather"/>
                <a:cs typeface="Merriweather"/>
                <a:sym typeface="Merriweather"/>
              </a:rPr>
              <a:t>Infosys Springboard Virtual Internship 6.0</a:t>
            </a:r>
          </a:p>
        </p:txBody>
      </p:sp>
      <p:sp>
        <p:nvSpPr>
          <p:cNvPr name="TextBox 11" id="11"/>
          <p:cNvSpPr txBox="true"/>
          <p:nvPr/>
        </p:nvSpPr>
        <p:spPr>
          <a:xfrm rot="0">
            <a:off x="1063076" y="3150098"/>
            <a:ext cx="9303839" cy="5277441"/>
          </a:xfrm>
          <a:prstGeom prst="rect">
            <a:avLst/>
          </a:prstGeom>
        </p:spPr>
        <p:txBody>
          <a:bodyPr anchor="t" rtlCol="false" tIns="0" lIns="0" bIns="0" rIns="0">
            <a:spAutoFit/>
          </a:bodyPr>
          <a:lstStyle/>
          <a:p>
            <a:pPr algn="l">
              <a:lnSpc>
                <a:spcPts val="10312"/>
              </a:lnSpc>
            </a:pPr>
            <a:r>
              <a:rPr lang="en-US" sz="8249">
                <a:solidFill>
                  <a:srgbClr val="F5F0F0"/>
                </a:solidFill>
                <a:latin typeface="Merriweather"/>
                <a:ea typeface="Merriweather"/>
                <a:cs typeface="Merriweather"/>
                <a:sym typeface="Merriweather"/>
              </a:rPr>
              <a:t>Food Trends: Understanding Customer Preferences </a:t>
            </a:r>
          </a:p>
        </p:txBody>
      </p:sp>
      <p:sp>
        <p:nvSpPr>
          <p:cNvPr name="TextBox 12" id="12"/>
          <p:cNvSpPr txBox="true"/>
          <p:nvPr/>
        </p:nvSpPr>
        <p:spPr>
          <a:xfrm rot="0">
            <a:off x="1028700" y="9239250"/>
            <a:ext cx="7075647" cy="560388"/>
          </a:xfrm>
          <a:prstGeom prst="rect">
            <a:avLst/>
          </a:prstGeom>
        </p:spPr>
        <p:txBody>
          <a:bodyPr anchor="t" rtlCol="false" tIns="0" lIns="0" bIns="0" rIns="0">
            <a:spAutoFit/>
          </a:bodyPr>
          <a:lstStyle/>
          <a:p>
            <a:pPr algn="l">
              <a:lnSpc>
                <a:spcPts val="4437"/>
              </a:lnSpc>
            </a:pPr>
            <a:r>
              <a:rPr lang="en-US" sz="3562">
                <a:solidFill>
                  <a:srgbClr val="F5F0F0"/>
                </a:solidFill>
                <a:latin typeface="Merriweather"/>
                <a:ea typeface="Merriweather"/>
                <a:cs typeface="Merriweather"/>
                <a:sym typeface="Merriweather"/>
              </a:rPr>
              <a:t>MENTOR NAME :NITHYA SREE </a:t>
            </a:r>
          </a:p>
        </p:txBody>
      </p:sp>
      <p:sp>
        <p:nvSpPr>
          <p:cNvPr name="TextBox 13" id="13"/>
          <p:cNvSpPr txBox="true"/>
          <p:nvPr/>
        </p:nvSpPr>
        <p:spPr>
          <a:xfrm rot="0">
            <a:off x="259072" y="8398964"/>
            <a:ext cx="5877505" cy="639909"/>
          </a:xfrm>
          <a:prstGeom prst="rect">
            <a:avLst/>
          </a:prstGeom>
        </p:spPr>
        <p:txBody>
          <a:bodyPr anchor="t" rtlCol="false" tIns="0" lIns="0" bIns="0" rIns="0">
            <a:spAutoFit/>
          </a:bodyPr>
          <a:lstStyle/>
          <a:p>
            <a:pPr algn="ctr">
              <a:lnSpc>
                <a:spcPts val="5030"/>
              </a:lnSpc>
              <a:spcBef>
                <a:spcPct val="0"/>
              </a:spcBef>
            </a:pPr>
            <a:r>
              <a:rPr lang="en-US" sz="4015">
                <a:solidFill>
                  <a:srgbClr val="F5F0F0"/>
                </a:solidFill>
                <a:latin typeface="Merriweather"/>
                <a:ea typeface="Merriweather"/>
                <a:cs typeface="Merriweather"/>
                <a:sym typeface="Merriweather"/>
              </a:rPr>
              <a:t>NAME:HARINI 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3443878" y="1913934"/>
            <a:ext cx="1604810" cy="322059"/>
            <a:chOff x="0" y="0"/>
            <a:chExt cx="2139747" cy="429412"/>
          </a:xfrm>
        </p:grpSpPr>
        <p:sp>
          <p:nvSpPr>
            <p:cNvPr name="Freeform 7" id="7"/>
            <p:cNvSpPr/>
            <p:nvPr/>
          </p:nvSpPr>
          <p:spPr>
            <a:xfrm flipH="false" flipV="false" rot="0">
              <a:off x="0" y="0"/>
              <a:ext cx="2139696" cy="429514"/>
            </a:xfrm>
            <a:custGeom>
              <a:avLst/>
              <a:gdLst/>
              <a:ahLst/>
              <a:cxnLst/>
              <a:rect r="r" b="b" t="t" l="l"/>
              <a:pathLst>
                <a:path h="429514" w="2139696">
                  <a:moveTo>
                    <a:pt x="0" y="87757"/>
                  </a:moveTo>
                  <a:cubicBezTo>
                    <a:pt x="0" y="39116"/>
                    <a:pt x="40259" y="0"/>
                    <a:pt x="89662" y="0"/>
                  </a:cubicBezTo>
                  <a:lnTo>
                    <a:pt x="2050034" y="0"/>
                  </a:lnTo>
                  <a:lnTo>
                    <a:pt x="2050034" y="6350"/>
                  </a:lnTo>
                  <a:lnTo>
                    <a:pt x="2050034" y="0"/>
                  </a:lnTo>
                  <a:cubicBezTo>
                    <a:pt x="2099437" y="0"/>
                    <a:pt x="2139696" y="39116"/>
                    <a:pt x="2139696" y="87757"/>
                  </a:cubicBezTo>
                  <a:lnTo>
                    <a:pt x="2133346" y="87757"/>
                  </a:lnTo>
                  <a:lnTo>
                    <a:pt x="2139696" y="87757"/>
                  </a:lnTo>
                  <a:lnTo>
                    <a:pt x="2139696" y="341757"/>
                  </a:lnTo>
                  <a:lnTo>
                    <a:pt x="2133346" y="341757"/>
                  </a:lnTo>
                  <a:lnTo>
                    <a:pt x="2139696" y="341757"/>
                  </a:lnTo>
                  <a:cubicBezTo>
                    <a:pt x="2139696" y="390398"/>
                    <a:pt x="2099437" y="429514"/>
                    <a:pt x="2050034" y="429514"/>
                  </a:cubicBezTo>
                  <a:lnTo>
                    <a:pt x="2050034" y="423164"/>
                  </a:lnTo>
                  <a:lnTo>
                    <a:pt x="2050034" y="429514"/>
                  </a:lnTo>
                  <a:lnTo>
                    <a:pt x="89662" y="429514"/>
                  </a:lnTo>
                  <a:lnTo>
                    <a:pt x="89662" y="423164"/>
                  </a:lnTo>
                  <a:lnTo>
                    <a:pt x="89662" y="429514"/>
                  </a:lnTo>
                  <a:cubicBezTo>
                    <a:pt x="40259" y="429387"/>
                    <a:pt x="0" y="390271"/>
                    <a:pt x="0" y="341757"/>
                  </a:cubicBezTo>
                  <a:lnTo>
                    <a:pt x="0" y="87757"/>
                  </a:lnTo>
                  <a:lnTo>
                    <a:pt x="6350" y="87757"/>
                  </a:lnTo>
                  <a:lnTo>
                    <a:pt x="0" y="87757"/>
                  </a:lnTo>
                  <a:moveTo>
                    <a:pt x="12700" y="87757"/>
                  </a:moveTo>
                  <a:lnTo>
                    <a:pt x="12700" y="341757"/>
                  </a:lnTo>
                  <a:lnTo>
                    <a:pt x="6350" y="341757"/>
                  </a:lnTo>
                  <a:lnTo>
                    <a:pt x="12700" y="341757"/>
                  </a:lnTo>
                  <a:cubicBezTo>
                    <a:pt x="12700" y="383032"/>
                    <a:pt x="46990" y="416814"/>
                    <a:pt x="89662" y="416814"/>
                  </a:cubicBezTo>
                  <a:lnTo>
                    <a:pt x="2050034" y="416814"/>
                  </a:lnTo>
                  <a:cubicBezTo>
                    <a:pt x="2092706" y="416814"/>
                    <a:pt x="2126996" y="383032"/>
                    <a:pt x="2126996" y="341757"/>
                  </a:cubicBezTo>
                  <a:lnTo>
                    <a:pt x="2126996" y="87757"/>
                  </a:lnTo>
                  <a:cubicBezTo>
                    <a:pt x="2126996" y="46482"/>
                    <a:pt x="2092706" y="12700"/>
                    <a:pt x="2050034" y="12700"/>
                  </a:cubicBezTo>
                  <a:lnTo>
                    <a:pt x="89662" y="12700"/>
                  </a:lnTo>
                  <a:lnTo>
                    <a:pt x="89662" y="6350"/>
                  </a:lnTo>
                  <a:lnTo>
                    <a:pt x="89662" y="12700"/>
                  </a:lnTo>
                  <a:cubicBezTo>
                    <a:pt x="46990" y="12700"/>
                    <a:pt x="12700" y="46482"/>
                    <a:pt x="12700" y="87757"/>
                  </a:cubicBezTo>
                  <a:close/>
                </a:path>
              </a:pathLst>
            </a:custGeom>
            <a:solidFill>
              <a:srgbClr val="609DFF"/>
            </a:solidFill>
          </p:spPr>
        </p:sp>
      </p:grpSp>
      <p:sp>
        <p:nvSpPr>
          <p:cNvPr name="Freeform 8" id="8" descr="preencoded.png"/>
          <p:cNvSpPr/>
          <p:nvPr/>
        </p:nvSpPr>
        <p:spPr>
          <a:xfrm flipH="false" flipV="false" rot="0">
            <a:off x="3567112" y="2002336"/>
            <a:ext cx="145256" cy="145256"/>
          </a:xfrm>
          <a:custGeom>
            <a:avLst/>
            <a:gdLst/>
            <a:ahLst/>
            <a:cxnLst/>
            <a:rect r="r" b="b" t="t" l="l"/>
            <a:pathLst>
              <a:path h="145256" w="145256">
                <a:moveTo>
                  <a:pt x="0" y="0"/>
                </a:moveTo>
                <a:lnTo>
                  <a:pt x="145257" y="0"/>
                </a:lnTo>
                <a:lnTo>
                  <a:pt x="145257" y="145256"/>
                </a:lnTo>
                <a:lnTo>
                  <a:pt x="0" y="145256"/>
                </a:lnTo>
                <a:lnTo>
                  <a:pt x="0" y="0"/>
                </a:lnTo>
                <a:close/>
              </a:path>
            </a:pathLst>
          </a:custGeom>
          <a:blipFill>
            <a:blip r:embed="rId4">
              <a:extLst>
                <a:ext uri="{96DAC541-7B7A-43D3-8B79-37D633B846F1}">
                  <asvg:svgBlip xmlns:asvg="http://schemas.microsoft.com/office/drawing/2016/SVG/main" r:embed="rId5"/>
                </a:ext>
              </a:extLst>
            </a:blip>
            <a:stretch>
              <a:fillRect l="0" t="-3127" r="0" b="-3121"/>
            </a:stretch>
          </a:blipFill>
        </p:spPr>
      </p:sp>
      <p:sp>
        <p:nvSpPr>
          <p:cNvPr name="TextBox 9" id="9"/>
          <p:cNvSpPr txBox="true"/>
          <p:nvPr/>
        </p:nvSpPr>
        <p:spPr>
          <a:xfrm rot="0">
            <a:off x="3784997" y="1982686"/>
            <a:ext cx="1140466" cy="184547"/>
          </a:xfrm>
          <a:prstGeom prst="rect">
            <a:avLst/>
          </a:prstGeom>
        </p:spPr>
        <p:txBody>
          <a:bodyPr anchor="t" rtlCol="false" tIns="0" lIns="0" bIns="0" rIns="0">
            <a:spAutoFit/>
          </a:bodyPr>
          <a:lstStyle/>
          <a:p>
            <a:pPr algn="l">
              <a:lnSpc>
                <a:spcPts val="1437"/>
              </a:lnSpc>
            </a:pPr>
            <a:r>
              <a:rPr lang="en-US" sz="1124">
                <a:solidFill>
                  <a:srgbClr val="609DFF"/>
                </a:solidFill>
                <a:latin typeface="Merriweather"/>
                <a:ea typeface="Merriweather"/>
                <a:cs typeface="Merriweather"/>
                <a:sym typeface="Merriweather"/>
              </a:rPr>
              <a:t>FUTURE VISION</a:t>
            </a:r>
          </a:p>
        </p:txBody>
      </p:sp>
      <p:sp>
        <p:nvSpPr>
          <p:cNvPr name="TextBox 10" id="10"/>
          <p:cNvSpPr txBox="true"/>
          <p:nvPr/>
        </p:nvSpPr>
        <p:spPr>
          <a:xfrm rot="0">
            <a:off x="3448641" y="2254891"/>
            <a:ext cx="8217846" cy="586378"/>
          </a:xfrm>
          <a:prstGeom prst="rect">
            <a:avLst/>
          </a:prstGeom>
        </p:spPr>
        <p:txBody>
          <a:bodyPr anchor="t" rtlCol="false" tIns="0" lIns="0" bIns="0" rIns="0">
            <a:spAutoFit/>
          </a:bodyPr>
          <a:lstStyle/>
          <a:p>
            <a:pPr algn="l">
              <a:lnSpc>
                <a:spcPts val="4437"/>
              </a:lnSpc>
            </a:pPr>
            <a:r>
              <a:rPr lang="en-US" sz="3562">
                <a:solidFill>
                  <a:srgbClr val="F5F0F0"/>
                </a:solidFill>
                <a:latin typeface="Merriweather"/>
                <a:ea typeface="Merriweather"/>
                <a:cs typeface="Merriweather"/>
                <a:sym typeface="Merriweather"/>
              </a:rPr>
              <a:t>Potential Enhancements &amp; Next Steps</a:t>
            </a:r>
          </a:p>
        </p:txBody>
      </p:sp>
      <p:grpSp>
        <p:nvGrpSpPr>
          <p:cNvPr name="Group 11" id="11"/>
          <p:cNvGrpSpPr/>
          <p:nvPr/>
        </p:nvGrpSpPr>
        <p:grpSpPr>
          <a:xfrm rot="0">
            <a:off x="3448641" y="3815210"/>
            <a:ext cx="7248820" cy="3181941"/>
            <a:chOff x="0" y="0"/>
            <a:chExt cx="9665094" cy="4242587"/>
          </a:xfrm>
        </p:grpSpPr>
        <p:sp>
          <p:nvSpPr>
            <p:cNvPr name="Freeform 12" id="12" descr="preencoded.png"/>
            <p:cNvSpPr/>
            <p:nvPr/>
          </p:nvSpPr>
          <p:spPr>
            <a:xfrm flipH="false" flipV="false" rot="0">
              <a:off x="0" y="0"/>
              <a:ext cx="9665081" cy="4242562"/>
            </a:xfrm>
            <a:custGeom>
              <a:avLst/>
              <a:gdLst/>
              <a:ahLst/>
              <a:cxnLst/>
              <a:rect r="r" b="b" t="t" l="l"/>
              <a:pathLst>
                <a:path h="4242562" w="9665081">
                  <a:moveTo>
                    <a:pt x="0" y="0"/>
                  </a:moveTo>
                  <a:lnTo>
                    <a:pt x="9665081" y="0"/>
                  </a:lnTo>
                  <a:lnTo>
                    <a:pt x="9665081" y="4242562"/>
                  </a:lnTo>
                  <a:lnTo>
                    <a:pt x="0" y="4242562"/>
                  </a:lnTo>
                  <a:lnTo>
                    <a:pt x="0" y="0"/>
                  </a:lnTo>
                  <a:close/>
                </a:path>
              </a:pathLst>
            </a:custGeom>
            <a:blipFill>
              <a:blip r:embed="rId6"/>
              <a:stretch>
                <a:fillRect l="-7" t="0" r="-7" b="0"/>
              </a:stretch>
            </a:blipFill>
          </p:spPr>
        </p:sp>
      </p:grpSp>
      <p:sp>
        <p:nvSpPr>
          <p:cNvPr name="TextBox 13" id="13"/>
          <p:cNvSpPr txBox="true"/>
          <p:nvPr/>
        </p:nvSpPr>
        <p:spPr>
          <a:xfrm rot="0">
            <a:off x="4678394" y="6065463"/>
            <a:ext cx="1270616" cy="402231"/>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Real-time Integration</a:t>
            </a:r>
          </a:p>
        </p:txBody>
      </p:sp>
      <p:sp>
        <p:nvSpPr>
          <p:cNvPr name="TextBox 14" id="14"/>
          <p:cNvSpPr txBox="true"/>
          <p:nvPr/>
        </p:nvSpPr>
        <p:spPr>
          <a:xfrm rot="0">
            <a:off x="4678394" y="6542589"/>
            <a:ext cx="1270616" cy="105632"/>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Ingest live data feeds</a:t>
            </a:r>
          </a:p>
        </p:txBody>
      </p:sp>
      <p:sp>
        <p:nvSpPr>
          <p:cNvPr name="TextBox 15" id="15"/>
          <p:cNvSpPr txBox="true"/>
          <p:nvPr/>
        </p:nvSpPr>
        <p:spPr>
          <a:xfrm rot="0">
            <a:off x="8245888" y="5695559"/>
            <a:ext cx="1270616" cy="598580"/>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Advanced Recommendations</a:t>
            </a:r>
          </a:p>
        </p:txBody>
      </p:sp>
      <p:sp>
        <p:nvSpPr>
          <p:cNvPr name="TextBox 16" id="16"/>
          <p:cNvSpPr txBox="true"/>
          <p:nvPr/>
        </p:nvSpPr>
        <p:spPr>
          <a:xfrm rot="0">
            <a:off x="8245888" y="6369034"/>
            <a:ext cx="1270616" cy="230314"/>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Deliver personalized actions</a:t>
            </a:r>
          </a:p>
        </p:txBody>
      </p:sp>
      <p:sp>
        <p:nvSpPr>
          <p:cNvPr name="TextBox 17" id="17"/>
          <p:cNvSpPr txBox="true"/>
          <p:nvPr/>
        </p:nvSpPr>
        <p:spPr>
          <a:xfrm rot="0">
            <a:off x="6472609" y="4139355"/>
            <a:ext cx="1270616" cy="402231"/>
          </a:xfrm>
          <a:prstGeom prst="rect">
            <a:avLst/>
          </a:prstGeom>
        </p:spPr>
        <p:txBody>
          <a:bodyPr anchor="t" rtlCol="false" tIns="0" lIns="0" bIns="0" rIns="0">
            <a:spAutoFit/>
          </a:bodyPr>
          <a:lstStyle/>
          <a:p>
            <a:pPr algn="ctr">
              <a:lnSpc>
                <a:spcPts val="1500"/>
              </a:lnSpc>
            </a:pPr>
            <a:r>
              <a:rPr lang="en-US" sz="1187">
                <a:solidFill>
                  <a:srgbClr val="F5F0F0"/>
                </a:solidFill>
                <a:latin typeface="Merriweather"/>
                <a:ea typeface="Merriweather"/>
                <a:cs typeface="Merriweather"/>
                <a:sym typeface="Merriweather"/>
              </a:rPr>
              <a:t>Predictive Analytics</a:t>
            </a:r>
          </a:p>
        </p:txBody>
      </p:sp>
      <p:sp>
        <p:nvSpPr>
          <p:cNvPr name="TextBox 18" id="18"/>
          <p:cNvSpPr txBox="true"/>
          <p:nvPr/>
        </p:nvSpPr>
        <p:spPr>
          <a:xfrm rot="0">
            <a:off x="6472609" y="4616491"/>
            <a:ext cx="1270616" cy="230314"/>
          </a:xfrm>
          <a:prstGeom prst="rect">
            <a:avLst/>
          </a:prstGeom>
        </p:spPr>
        <p:txBody>
          <a:bodyPr anchor="t" rtlCol="false" tIns="0" lIns="0" bIns="0" rIns="0">
            <a:spAutoFit/>
          </a:bodyPr>
          <a:lstStyle/>
          <a:p>
            <a:pPr algn="ctr">
              <a:lnSpc>
                <a:spcPts val="937"/>
              </a:lnSpc>
            </a:pPr>
            <a:r>
              <a:rPr lang="en-US" sz="937">
                <a:solidFill>
                  <a:srgbClr val="E2E6E9"/>
                </a:solidFill>
                <a:latin typeface="Merriweather"/>
                <a:ea typeface="Merriweather"/>
                <a:cs typeface="Merriweather"/>
                <a:sym typeface="Merriweather"/>
              </a:rPr>
              <a:t>Forecast demand and trends</a:t>
            </a:r>
          </a:p>
        </p:txBody>
      </p:sp>
      <p:sp>
        <p:nvSpPr>
          <p:cNvPr name="TextBox 19" id="19"/>
          <p:cNvSpPr txBox="true"/>
          <p:nvPr/>
        </p:nvSpPr>
        <p:spPr>
          <a:xfrm rot="0">
            <a:off x="3448641" y="7098211"/>
            <a:ext cx="7248820" cy="480422"/>
          </a:xfrm>
          <a:prstGeom prst="rect">
            <a:avLst/>
          </a:prstGeom>
        </p:spPr>
        <p:txBody>
          <a:bodyPr anchor="t" rtlCol="false" tIns="0" lIns="0" bIns="0" rIns="0">
            <a:spAutoFit/>
          </a:bodyPr>
          <a:lstStyle/>
          <a:p>
            <a:pPr algn="l">
              <a:lnSpc>
                <a:spcPts val="1812"/>
              </a:lnSpc>
            </a:pPr>
            <a:r>
              <a:rPr lang="en-US" sz="1375">
                <a:solidFill>
                  <a:srgbClr val="E2E6E9"/>
                </a:solidFill>
                <a:latin typeface="Merriweather"/>
                <a:ea typeface="Merriweather"/>
                <a:cs typeface="Merriweather"/>
                <a:sym typeface="Merriweather"/>
              </a:rPr>
              <a:t>Strategic enhancements will transform this analytical foundation into a dynamic, predictive system.</a:t>
            </a:r>
          </a:p>
        </p:txBody>
      </p:sp>
      <p:grpSp>
        <p:nvGrpSpPr>
          <p:cNvPr name="Group 20" id="20"/>
          <p:cNvGrpSpPr/>
          <p:nvPr/>
        </p:nvGrpSpPr>
        <p:grpSpPr>
          <a:xfrm rot="0">
            <a:off x="11168953" y="3112141"/>
            <a:ext cx="3717874" cy="1733550"/>
            <a:chOff x="0" y="0"/>
            <a:chExt cx="4957166" cy="2311400"/>
          </a:xfrm>
        </p:grpSpPr>
        <p:sp>
          <p:nvSpPr>
            <p:cNvPr name="Freeform 21" id="21"/>
            <p:cNvSpPr/>
            <p:nvPr/>
          </p:nvSpPr>
          <p:spPr>
            <a:xfrm flipH="false" flipV="false" rot="0">
              <a:off x="12700" y="12700"/>
              <a:ext cx="4931791" cy="2286000"/>
            </a:xfrm>
            <a:custGeom>
              <a:avLst/>
              <a:gdLst/>
              <a:ahLst/>
              <a:cxnLst/>
              <a:rect r="r" b="b" t="t" l="l"/>
              <a:pathLst>
                <a:path h="2286000" w="4931791">
                  <a:moveTo>
                    <a:pt x="0" y="121920"/>
                  </a:moveTo>
                  <a:cubicBezTo>
                    <a:pt x="0" y="54610"/>
                    <a:pt x="54864" y="0"/>
                    <a:pt x="122682" y="0"/>
                  </a:cubicBezTo>
                  <a:lnTo>
                    <a:pt x="4809109" y="0"/>
                  </a:lnTo>
                  <a:cubicBezTo>
                    <a:pt x="4876800" y="0"/>
                    <a:pt x="4931791" y="54610"/>
                    <a:pt x="4931791" y="121920"/>
                  </a:cubicBezTo>
                  <a:lnTo>
                    <a:pt x="4931791" y="2164080"/>
                  </a:lnTo>
                  <a:cubicBezTo>
                    <a:pt x="4931791" y="2231390"/>
                    <a:pt x="4876927" y="2286000"/>
                    <a:pt x="4809109" y="2286000"/>
                  </a:cubicBezTo>
                  <a:lnTo>
                    <a:pt x="122682" y="2286000"/>
                  </a:lnTo>
                  <a:cubicBezTo>
                    <a:pt x="54864" y="2286000"/>
                    <a:pt x="0" y="2231390"/>
                    <a:pt x="0" y="2164080"/>
                  </a:cubicBezTo>
                  <a:close/>
                </a:path>
              </a:pathLst>
            </a:custGeom>
            <a:solidFill>
              <a:srgbClr val="09151A">
                <a:alpha val="90196"/>
              </a:srgbClr>
            </a:solidFill>
          </p:spPr>
        </p:sp>
        <p:sp>
          <p:nvSpPr>
            <p:cNvPr name="Freeform 22" id="22"/>
            <p:cNvSpPr/>
            <p:nvPr/>
          </p:nvSpPr>
          <p:spPr>
            <a:xfrm flipH="false" flipV="false" rot="0">
              <a:off x="0" y="0"/>
              <a:ext cx="4957191" cy="2311400"/>
            </a:xfrm>
            <a:custGeom>
              <a:avLst/>
              <a:gdLst/>
              <a:ahLst/>
              <a:cxnLst/>
              <a:rect r="r" b="b" t="t" l="l"/>
              <a:pathLst>
                <a:path h="2311400" w="4957191">
                  <a:moveTo>
                    <a:pt x="0" y="134620"/>
                  </a:moveTo>
                  <a:cubicBezTo>
                    <a:pt x="0" y="60198"/>
                    <a:pt x="60706" y="0"/>
                    <a:pt x="135382" y="0"/>
                  </a:cubicBezTo>
                  <a:lnTo>
                    <a:pt x="4821809" y="0"/>
                  </a:lnTo>
                  <a:lnTo>
                    <a:pt x="4821809" y="12700"/>
                  </a:lnTo>
                  <a:lnTo>
                    <a:pt x="4821809" y="0"/>
                  </a:lnTo>
                  <a:cubicBezTo>
                    <a:pt x="4896485" y="0"/>
                    <a:pt x="4957191" y="60198"/>
                    <a:pt x="4957191" y="134620"/>
                  </a:cubicBezTo>
                  <a:lnTo>
                    <a:pt x="4944491" y="134620"/>
                  </a:lnTo>
                  <a:lnTo>
                    <a:pt x="4957191" y="134620"/>
                  </a:lnTo>
                  <a:lnTo>
                    <a:pt x="4957191" y="2176780"/>
                  </a:lnTo>
                  <a:lnTo>
                    <a:pt x="4944491" y="2176780"/>
                  </a:lnTo>
                  <a:lnTo>
                    <a:pt x="4957191" y="2176780"/>
                  </a:lnTo>
                  <a:cubicBezTo>
                    <a:pt x="4957191" y="2251202"/>
                    <a:pt x="4896485" y="2311400"/>
                    <a:pt x="4821809" y="2311400"/>
                  </a:cubicBezTo>
                  <a:lnTo>
                    <a:pt x="4821809" y="2298700"/>
                  </a:lnTo>
                  <a:lnTo>
                    <a:pt x="4821809" y="2311400"/>
                  </a:lnTo>
                  <a:lnTo>
                    <a:pt x="135382" y="2311400"/>
                  </a:lnTo>
                  <a:lnTo>
                    <a:pt x="135382" y="2298700"/>
                  </a:lnTo>
                  <a:lnTo>
                    <a:pt x="135382" y="2311400"/>
                  </a:lnTo>
                  <a:cubicBezTo>
                    <a:pt x="60706" y="2311400"/>
                    <a:pt x="0" y="2251202"/>
                    <a:pt x="0" y="2176780"/>
                  </a:cubicBezTo>
                  <a:lnTo>
                    <a:pt x="0" y="134620"/>
                  </a:lnTo>
                  <a:lnTo>
                    <a:pt x="12700" y="134620"/>
                  </a:lnTo>
                  <a:lnTo>
                    <a:pt x="0" y="134620"/>
                  </a:lnTo>
                  <a:moveTo>
                    <a:pt x="25400" y="134620"/>
                  </a:moveTo>
                  <a:lnTo>
                    <a:pt x="25400" y="2176780"/>
                  </a:lnTo>
                  <a:lnTo>
                    <a:pt x="12700" y="2176780"/>
                  </a:lnTo>
                  <a:lnTo>
                    <a:pt x="25400" y="2176780"/>
                  </a:lnTo>
                  <a:cubicBezTo>
                    <a:pt x="25400" y="2236978"/>
                    <a:pt x="74549" y="2286000"/>
                    <a:pt x="135382" y="2286000"/>
                  </a:cubicBezTo>
                  <a:lnTo>
                    <a:pt x="4821809" y="2286000"/>
                  </a:lnTo>
                  <a:cubicBezTo>
                    <a:pt x="4882642" y="2286000"/>
                    <a:pt x="4931791" y="2236978"/>
                    <a:pt x="4931791" y="2176780"/>
                  </a:cubicBezTo>
                  <a:lnTo>
                    <a:pt x="4931791" y="134620"/>
                  </a:lnTo>
                  <a:cubicBezTo>
                    <a:pt x="4931791" y="74422"/>
                    <a:pt x="4882642" y="25400"/>
                    <a:pt x="4821809" y="25400"/>
                  </a:cubicBezTo>
                  <a:lnTo>
                    <a:pt x="135382" y="25400"/>
                  </a:lnTo>
                  <a:lnTo>
                    <a:pt x="135382" y="12700"/>
                  </a:lnTo>
                  <a:lnTo>
                    <a:pt x="135382" y="25400"/>
                  </a:lnTo>
                  <a:cubicBezTo>
                    <a:pt x="74549" y="25400"/>
                    <a:pt x="25400" y="74422"/>
                    <a:pt x="25400" y="134620"/>
                  </a:cubicBezTo>
                  <a:close/>
                </a:path>
              </a:pathLst>
            </a:custGeom>
            <a:solidFill>
              <a:srgbClr val="194A99"/>
            </a:solidFill>
          </p:spPr>
        </p:sp>
      </p:grpSp>
      <p:grpSp>
        <p:nvGrpSpPr>
          <p:cNvPr name="Group 23" id="23"/>
          <p:cNvGrpSpPr/>
          <p:nvPr/>
        </p:nvGrpSpPr>
        <p:grpSpPr>
          <a:xfrm rot="0">
            <a:off x="11130858" y="3121666"/>
            <a:ext cx="76200" cy="1714500"/>
            <a:chOff x="0" y="0"/>
            <a:chExt cx="101600" cy="2286000"/>
          </a:xfrm>
        </p:grpSpPr>
        <p:sp>
          <p:nvSpPr>
            <p:cNvPr name="Freeform 24" id="24"/>
            <p:cNvSpPr/>
            <p:nvPr/>
          </p:nvSpPr>
          <p:spPr>
            <a:xfrm flipH="false" flipV="false" rot="0">
              <a:off x="0" y="0"/>
              <a:ext cx="101600" cy="2286000"/>
            </a:xfrm>
            <a:custGeom>
              <a:avLst/>
              <a:gdLst/>
              <a:ahLst/>
              <a:cxnLst/>
              <a:rect r="r" b="b" t="t" l="l"/>
              <a:pathLst>
                <a:path h="2286000" w="101600">
                  <a:moveTo>
                    <a:pt x="0" y="50800"/>
                  </a:moveTo>
                  <a:cubicBezTo>
                    <a:pt x="0" y="22733"/>
                    <a:pt x="22733" y="0"/>
                    <a:pt x="50800" y="0"/>
                  </a:cubicBezTo>
                  <a:cubicBezTo>
                    <a:pt x="78867" y="0"/>
                    <a:pt x="101600" y="22733"/>
                    <a:pt x="101600" y="50800"/>
                  </a:cubicBezTo>
                  <a:lnTo>
                    <a:pt x="101600" y="2235200"/>
                  </a:lnTo>
                  <a:cubicBezTo>
                    <a:pt x="101600" y="2263267"/>
                    <a:pt x="78867" y="2286000"/>
                    <a:pt x="50800" y="2286000"/>
                  </a:cubicBezTo>
                  <a:cubicBezTo>
                    <a:pt x="22733" y="2286000"/>
                    <a:pt x="0" y="2263267"/>
                    <a:pt x="0" y="2235200"/>
                  </a:cubicBezTo>
                  <a:close/>
                </a:path>
              </a:pathLst>
            </a:custGeom>
            <a:solidFill>
              <a:srgbClr val="609DFF"/>
            </a:solidFill>
          </p:spPr>
        </p:sp>
      </p:grpSp>
      <p:sp>
        <p:nvSpPr>
          <p:cNvPr name="TextBox 25" id="25"/>
          <p:cNvSpPr txBox="true"/>
          <p:nvPr/>
        </p:nvSpPr>
        <p:spPr>
          <a:xfrm rot="0">
            <a:off x="11407673" y="3322291"/>
            <a:ext cx="2976858" cy="283664"/>
          </a:xfrm>
          <a:prstGeom prst="rect">
            <a:avLst/>
          </a:prstGeom>
        </p:spPr>
        <p:txBody>
          <a:bodyPr anchor="t" rtlCol="false" tIns="0" lIns="0" bIns="0" rIns="0">
            <a:spAutoFit/>
          </a:bodyPr>
          <a:lstStyle/>
          <a:p>
            <a:pPr algn="l">
              <a:lnSpc>
                <a:spcPts val="2187"/>
              </a:lnSpc>
            </a:pPr>
            <a:r>
              <a:rPr lang="en-US" sz="1750">
                <a:solidFill>
                  <a:srgbClr val="E2E6E9"/>
                </a:solidFill>
                <a:latin typeface="Merriweather"/>
                <a:ea typeface="Merriweather"/>
                <a:cs typeface="Merriweather"/>
                <a:sym typeface="Merriweather"/>
              </a:rPr>
              <a:t>Real-Time Data Integration</a:t>
            </a:r>
          </a:p>
        </p:txBody>
      </p:sp>
      <p:sp>
        <p:nvSpPr>
          <p:cNvPr name="TextBox 26" id="26"/>
          <p:cNvSpPr txBox="true"/>
          <p:nvPr/>
        </p:nvSpPr>
        <p:spPr>
          <a:xfrm rot="0">
            <a:off x="11407673" y="3693766"/>
            <a:ext cx="3240434" cy="941784"/>
          </a:xfrm>
          <a:prstGeom prst="rect">
            <a:avLst/>
          </a:prstGeom>
        </p:spPr>
        <p:txBody>
          <a:bodyPr anchor="t" rtlCol="false" tIns="0" lIns="0" bIns="0" rIns="0">
            <a:spAutoFit/>
          </a:bodyPr>
          <a:lstStyle/>
          <a:p>
            <a:pPr algn="l">
              <a:lnSpc>
                <a:spcPts val="1812"/>
              </a:lnSpc>
            </a:pPr>
            <a:r>
              <a:rPr lang="en-US" sz="1375">
                <a:solidFill>
                  <a:srgbClr val="E2E6E9"/>
                </a:solidFill>
                <a:latin typeface="Merriweather"/>
                <a:ea typeface="Merriweather"/>
                <a:cs typeface="Merriweather"/>
                <a:sym typeface="Merriweather"/>
              </a:rPr>
              <a:t>Incorporate live data feeds to enable dynamic monitoring of restaurant performance and immediate trend detection.</a:t>
            </a:r>
          </a:p>
        </p:txBody>
      </p:sp>
      <p:grpSp>
        <p:nvGrpSpPr>
          <p:cNvPr name="Group 27" id="27"/>
          <p:cNvGrpSpPr/>
          <p:nvPr/>
        </p:nvGrpSpPr>
        <p:grpSpPr>
          <a:xfrm rot="0">
            <a:off x="11140383" y="4933502"/>
            <a:ext cx="3717874" cy="1502864"/>
            <a:chOff x="0" y="0"/>
            <a:chExt cx="4957166" cy="2003819"/>
          </a:xfrm>
        </p:grpSpPr>
        <p:sp>
          <p:nvSpPr>
            <p:cNvPr name="Freeform 28" id="28"/>
            <p:cNvSpPr/>
            <p:nvPr/>
          </p:nvSpPr>
          <p:spPr>
            <a:xfrm flipH="false" flipV="false" rot="0">
              <a:off x="12700" y="12700"/>
              <a:ext cx="4931791" cy="1978406"/>
            </a:xfrm>
            <a:custGeom>
              <a:avLst/>
              <a:gdLst/>
              <a:ahLst/>
              <a:cxnLst/>
              <a:rect r="r" b="b" t="t" l="l"/>
              <a:pathLst>
                <a:path h="1978406" w="4931791">
                  <a:moveTo>
                    <a:pt x="0" y="121920"/>
                  </a:moveTo>
                  <a:cubicBezTo>
                    <a:pt x="0" y="54610"/>
                    <a:pt x="54991" y="0"/>
                    <a:pt x="122809" y="0"/>
                  </a:cubicBezTo>
                  <a:lnTo>
                    <a:pt x="4808982" y="0"/>
                  </a:lnTo>
                  <a:cubicBezTo>
                    <a:pt x="4876800" y="0"/>
                    <a:pt x="4931791" y="54610"/>
                    <a:pt x="4931791" y="121920"/>
                  </a:cubicBezTo>
                  <a:lnTo>
                    <a:pt x="4931791" y="1856486"/>
                  </a:lnTo>
                  <a:cubicBezTo>
                    <a:pt x="4931791" y="1923796"/>
                    <a:pt x="4876800" y="1978406"/>
                    <a:pt x="4808982" y="1978406"/>
                  </a:cubicBezTo>
                  <a:lnTo>
                    <a:pt x="122809" y="1978406"/>
                  </a:lnTo>
                  <a:cubicBezTo>
                    <a:pt x="54991" y="1978406"/>
                    <a:pt x="0" y="1923796"/>
                    <a:pt x="0" y="1856486"/>
                  </a:cubicBezTo>
                  <a:close/>
                </a:path>
              </a:pathLst>
            </a:custGeom>
            <a:solidFill>
              <a:srgbClr val="09151A">
                <a:alpha val="90196"/>
              </a:srgbClr>
            </a:solidFill>
          </p:spPr>
        </p:sp>
        <p:sp>
          <p:nvSpPr>
            <p:cNvPr name="Freeform 29" id="29"/>
            <p:cNvSpPr/>
            <p:nvPr/>
          </p:nvSpPr>
          <p:spPr>
            <a:xfrm flipH="false" flipV="false" rot="0">
              <a:off x="0" y="0"/>
              <a:ext cx="4957191" cy="2003806"/>
            </a:xfrm>
            <a:custGeom>
              <a:avLst/>
              <a:gdLst/>
              <a:ahLst/>
              <a:cxnLst/>
              <a:rect r="r" b="b" t="t" l="l"/>
              <a:pathLst>
                <a:path h="2003806" w="4957191">
                  <a:moveTo>
                    <a:pt x="0" y="134620"/>
                  </a:moveTo>
                  <a:cubicBezTo>
                    <a:pt x="0" y="60198"/>
                    <a:pt x="60833" y="0"/>
                    <a:pt x="135509" y="0"/>
                  </a:cubicBezTo>
                  <a:lnTo>
                    <a:pt x="4821682" y="0"/>
                  </a:lnTo>
                  <a:lnTo>
                    <a:pt x="4821682" y="12700"/>
                  </a:lnTo>
                  <a:lnTo>
                    <a:pt x="4821682" y="0"/>
                  </a:lnTo>
                  <a:cubicBezTo>
                    <a:pt x="4896485" y="0"/>
                    <a:pt x="4957191" y="60198"/>
                    <a:pt x="4957191" y="134620"/>
                  </a:cubicBezTo>
                  <a:lnTo>
                    <a:pt x="4944491" y="134620"/>
                  </a:lnTo>
                  <a:lnTo>
                    <a:pt x="4957191" y="134620"/>
                  </a:lnTo>
                  <a:lnTo>
                    <a:pt x="4957191" y="1869186"/>
                  </a:lnTo>
                  <a:lnTo>
                    <a:pt x="4944491" y="1869186"/>
                  </a:lnTo>
                  <a:lnTo>
                    <a:pt x="4957191" y="1869186"/>
                  </a:lnTo>
                  <a:cubicBezTo>
                    <a:pt x="4957191" y="1943608"/>
                    <a:pt x="4896358" y="2003806"/>
                    <a:pt x="4821682" y="2003806"/>
                  </a:cubicBezTo>
                  <a:lnTo>
                    <a:pt x="4821682" y="1991106"/>
                  </a:lnTo>
                  <a:lnTo>
                    <a:pt x="4821682" y="2003806"/>
                  </a:lnTo>
                  <a:lnTo>
                    <a:pt x="135509" y="2003806"/>
                  </a:lnTo>
                  <a:lnTo>
                    <a:pt x="135509" y="1991106"/>
                  </a:lnTo>
                  <a:lnTo>
                    <a:pt x="135509" y="2003806"/>
                  </a:lnTo>
                  <a:cubicBezTo>
                    <a:pt x="60833" y="2003806"/>
                    <a:pt x="0" y="1943608"/>
                    <a:pt x="0" y="1869186"/>
                  </a:cubicBezTo>
                  <a:lnTo>
                    <a:pt x="0" y="134620"/>
                  </a:lnTo>
                  <a:lnTo>
                    <a:pt x="12700" y="134620"/>
                  </a:lnTo>
                  <a:lnTo>
                    <a:pt x="0" y="134620"/>
                  </a:lnTo>
                  <a:moveTo>
                    <a:pt x="25400" y="134620"/>
                  </a:moveTo>
                  <a:lnTo>
                    <a:pt x="25400" y="1869186"/>
                  </a:lnTo>
                  <a:lnTo>
                    <a:pt x="12700" y="1869186"/>
                  </a:lnTo>
                  <a:lnTo>
                    <a:pt x="25400" y="1869186"/>
                  </a:lnTo>
                  <a:cubicBezTo>
                    <a:pt x="25400" y="1929384"/>
                    <a:pt x="74676" y="1978406"/>
                    <a:pt x="135509" y="1978406"/>
                  </a:cubicBezTo>
                  <a:lnTo>
                    <a:pt x="4821682" y="1978406"/>
                  </a:lnTo>
                  <a:cubicBezTo>
                    <a:pt x="4882642" y="1978406"/>
                    <a:pt x="4931791" y="1929384"/>
                    <a:pt x="4931791" y="1869186"/>
                  </a:cubicBezTo>
                  <a:lnTo>
                    <a:pt x="4931791" y="134620"/>
                  </a:lnTo>
                  <a:cubicBezTo>
                    <a:pt x="4931791" y="74422"/>
                    <a:pt x="4882515" y="25400"/>
                    <a:pt x="4821682" y="25400"/>
                  </a:cubicBezTo>
                  <a:lnTo>
                    <a:pt x="135509" y="25400"/>
                  </a:lnTo>
                  <a:lnTo>
                    <a:pt x="135509" y="12700"/>
                  </a:lnTo>
                  <a:lnTo>
                    <a:pt x="135509" y="25400"/>
                  </a:lnTo>
                  <a:cubicBezTo>
                    <a:pt x="74676" y="25400"/>
                    <a:pt x="25400" y="74422"/>
                    <a:pt x="25400" y="134620"/>
                  </a:cubicBezTo>
                  <a:close/>
                </a:path>
              </a:pathLst>
            </a:custGeom>
            <a:solidFill>
              <a:srgbClr val="194A99"/>
            </a:solidFill>
          </p:spPr>
        </p:sp>
      </p:grpSp>
      <p:grpSp>
        <p:nvGrpSpPr>
          <p:cNvPr name="Group 30" id="30"/>
          <p:cNvGrpSpPr/>
          <p:nvPr/>
        </p:nvGrpSpPr>
        <p:grpSpPr>
          <a:xfrm rot="0">
            <a:off x="11130858" y="4943027"/>
            <a:ext cx="76200" cy="1483814"/>
            <a:chOff x="0" y="0"/>
            <a:chExt cx="101600" cy="1978419"/>
          </a:xfrm>
        </p:grpSpPr>
        <p:sp>
          <p:nvSpPr>
            <p:cNvPr name="Freeform 31" id="31"/>
            <p:cNvSpPr/>
            <p:nvPr/>
          </p:nvSpPr>
          <p:spPr>
            <a:xfrm flipH="false" flipV="false" rot="0">
              <a:off x="0" y="0"/>
              <a:ext cx="101600" cy="1978406"/>
            </a:xfrm>
            <a:custGeom>
              <a:avLst/>
              <a:gdLst/>
              <a:ahLst/>
              <a:cxnLst/>
              <a:rect r="r" b="b" t="t" l="l"/>
              <a:pathLst>
                <a:path h="1978406" w="101600">
                  <a:moveTo>
                    <a:pt x="0" y="50800"/>
                  </a:moveTo>
                  <a:cubicBezTo>
                    <a:pt x="0" y="22733"/>
                    <a:pt x="22733" y="0"/>
                    <a:pt x="50800" y="0"/>
                  </a:cubicBezTo>
                  <a:cubicBezTo>
                    <a:pt x="78867" y="0"/>
                    <a:pt x="101600" y="22733"/>
                    <a:pt x="101600" y="50800"/>
                  </a:cubicBezTo>
                  <a:lnTo>
                    <a:pt x="101600" y="1927606"/>
                  </a:lnTo>
                  <a:cubicBezTo>
                    <a:pt x="101600" y="1955673"/>
                    <a:pt x="78867" y="1978406"/>
                    <a:pt x="50800" y="1978406"/>
                  </a:cubicBezTo>
                  <a:cubicBezTo>
                    <a:pt x="22733" y="1978406"/>
                    <a:pt x="0" y="1955673"/>
                    <a:pt x="0" y="1927606"/>
                  </a:cubicBezTo>
                  <a:close/>
                </a:path>
              </a:pathLst>
            </a:custGeom>
            <a:solidFill>
              <a:srgbClr val="609DFF"/>
            </a:solidFill>
          </p:spPr>
        </p:sp>
      </p:grpSp>
      <p:sp>
        <p:nvSpPr>
          <p:cNvPr name="TextBox 32" id="32"/>
          <p:cNvSpPr txBox="true"/>
          <p:nvPr/>
        </p:nvSpPr>
        <p:spPr>
          <a:xfrm rot="0">
            <a:off x="11407673" y="5143652"/>
            <a:ext cx="2269779" cy="283664"/>
          </a:xfrm>
          <a:prstGeom prst="rect">
            <a:avLst/>
          </a:prstGeom>
        </p:spPr>
        <p:txBody>
          <a:bodyPr anchor="t" rtlCol="false" tIns="0" lIns="0" bIns="0" rIns="0">
            <a:spAutoFit/>
          </a:bodyPr>
          <a:lstStyle/>
          <a:p>
            <a:pPr algn="l">
              <a:lnSpc>
                <a:spcPts val="2187"/>
              </a:lnSpc>
            </a:pPr>
            <a:r>
              <a:rPr lang="en-US" sz="1750">
                <a:solidFill>
                  <a:srgbClr val="E2E6E9"/>
                </a:solidFill>
                <a:latin typeface="Merriweather"/>
                <a:ea typeface="Merriweather"/>
                <a:cs typeface="Merriweather"/>
                <a:sym typeface="Merriweather"/>
              </a:rPr>
              <a:t>Predictive Analytics</a:t>
            </a:r>
          </a:p>
        </p:txBody>
      </p:sp>
      <p:sp>
        <p:nvSpPr>
          <p:cNvPr name="TextBox 33" id="33"/>
          <p:cNvSpPr txBox="true"/>
          <p:nvPr/>
        </p:nvSpPr>
        <p:spPr>
          <a:xfrm rot="0">
            <a:off x="11407673" y="5515127"/>
            <a:ext cx="3240434" cy="711098"/>
          </a:xfrm>
          <a:prstGeom prst="rect">
            <a:avLst/>
          </a:prstGeom>
        </p:spPr>
        <p:txBody>
          <a:bodyPr anchor="t" rtlCol="false" tIns="0" lIns="0" bIns="0" rIns="0">
            <a:spAutoFit/>
          </a:bodyPr>
          <a:lstStyle/>
          <a:p>
            <a:pPr algn="l">
              <a:lnSpc>
                <a:spcPts val="1812"/>
              </a:lnSpc>
            </a:pPr>
            <a:r>
              <a:rPr lang="en-US" sz="1375">
                <a:solidFill>
                  <a:srgbClr val="E2E6E9"/>
                </a:solidFill>
                <a:latin typeface="Merriweather"/>
                <a:ea typeface="Merriweather"/>
                <a:cs typeface="Merriweather"/>
                <a:sym typeface="Merriweather"/>
              </a:rPr>
              <a:t>Implement machine learning models to forecast customer behavior, rating trends, and demand patterns.</a:t>
            </a:r>
          </a:p>
        </p:txBody>
      </p:sp>
      <p:grpSp>
        <p:nvGrpSpPr>
          <p:cNvPr name="Group 34" id="34"/>
          <p:cNvGrpSpPr/>
          <p:nvPr/>
        </p:nvGrpSpPr>
        <p:grpSpPr>
          <a:xfrm rot="0">
            <a:off x="11140383" y="6524177"/>
            <a:ext cx="3717874" cy="1733550"/>
            <a:chOff x="0" y="0"/>
            <a:chExt cx="4957166" cy="2311400"/>
          </a:xfrm>
        </p:grpSpPr>
        <p:sp>
          <p:nvSpPr>
            <p:cNvPr name="Freeform 35" id="35"/>
            <p:cNvSpPr/>
            <p:nvPr/>
          </p:nvSpPr>
          <p:spPr>
            <a:xfrm flipH="false" flipV="false" rot="0">
              <a:off x="12700" y="12700"/>
              <a:ext cx="4931791" cy="2286000"/>
            </a:xfrm>
            <a:custGeom>
              <a:avLst/>
              <a:gdLst/>
              <a:ahLst/>
              <a:cxnLst/>
              <a:rect r="r" b="b" t="t" l="l"/>
              <a:pathLst>
                <a:path h="2286000" w="4931791">
                  <a:moveTo>
                    <a:pt x="0" y="121920"/>
                  </a:moveTo>
                  <a:cubicBezTo>
                    <a:pt x="0" y="54610"/>
                    <a:pt x="54864" y="0"/>
                    <a:pt x="122682" y="0"/>
                  </a:cubicBezTo>
                  <a:lnTo>
                    <a:pt x="4809109" y="0"/>
                  </a:lnTo>
                  <a:cubicBezTo>
                    <a:pt x="4876800" y="0"/>
                    <a:pt x="4931791" y="54610"/>
                    <a:pt x="4931791" y="121920"/>
                  </a:cubicBezTo>
                  <a:lnTo>
                    <a:pt x="4931791" y="2164080"/>
                  </a:lnTo>
                  <a:cubicBezTo>
                    <a:pt x="4931791" y="2231390"/>
                    <a:pt x="4876927" y="2286000"/>
                    <a:pt x="4809109" y="2286000"/>
                  </a:cubicBezTo>
                  <a:lnTo>
                    <a:pt x="122682" y="2286000"/>
                  </a:lnTo>
                  <a:cubicBezTo>
                    <a:pt x="54864" y="2286000"/>
                    <a:pt x="0" y="2231390"/>
                    <a:pt x="0" y="2164080"/>
                  </a:cubicBezTo>
                  <a:close/>
                </a:path>
              </a:pathLst>
            </a:custGeom>
            <a:solidFill>
              <a:srgbClr val="09151A">
                <a:alpha val="90196"/>
              </a:srgbClr>
            </a:solidFill>
          </p:spPr>
        </p:sp>
        <p:sp>
          <p:nvSpPr>
            <p:cNvPr name="Freeform 36" id="36"/>
            <p:cNvSpPr/>
            <p:nvPr/>
          </p:nvSpPr>
          <p:spPr>
            <a:xfrm flipH="false" flipV="false" rot="0">
              <a:off x="0" y="0"/>
              <a:ext cx="4957191" cy="2311400"/>
            </a:xfrm>
            <a:custGeom>
              <a:avLst/>
              <a:gdLst/>
              <a:ahLst/>
              <a:cxnLst/>
              <a:rect r="r" b="b" t="t" l="l"/>
              <a:pathLst>
                <a:path h="2311400" w="4957191">
                  <a:moveTo>
                    <a:pt x="0" y="134620"/>
                  </a:moveTo>
                  <a:cubicBezTo>
                    <a:pt x="0" y="60198"/>
                    <a:pt x="60706" y="0"/>
                    <a:pt x="135382" y="0"/>
                  </a:cubicBezTo>
                  <a:lnTo>
                    <a:pt x="4821809" y="0"/>
                  </a:lnTo>
                  <a:lnTo>
                    <a:pt x="4821809" y="12700"/>
                  </a:lnTo>
                  <a:lnTo>
                    <a:pt x="4821809" y="0"/>
                  </a:lnTo>
                  <a:cubicBezTo>
                    <a:pt x="4896485" y="0"/>
                    <a:pt x="4957191" y="60198"/>
                    <a:pt x="4957191" y="134620"/>
                  </a:cubicBezTo>
                  <a:lnTo>
                    <a:pt x="4944491" y="134620"/>
                  </a:lnTo>
                  <a:lnTo>
                    <a:pt x="4957191" y="134620"/>
                  </a:lnTo>
                  <a:lnTo>
                    <a:pt x="4957191" y="2176780"/>
                  </a:lnTo>
                  <a:lnTo>
                    <a:pt x="4944491" y="2176780"/>
                  </a:lnTo>
                  <a:lnTo>
                    <a:pt x="4957191" y="2176780"/>
                  </a:lnTo>
                  <a:cubicBezTo>
                    <a:pt x="4957191" y="2251202"/>
                    <a:pt x="4896485" y="2311400"/>
                    <a:pt x="4821809" y="2311400"/>
                  </a:cubicBezTo>
                  <a:lnTo>
                    <a:pt x="4821809" y="2298700"/>
                  </a:lnTo>
                  <a:lnTo>
                    <a:pt x="4821809" y="2311400"/>
                  </a:lnTo>
                  <a:lnTo>
                    <a:pt x="135382" y="2311400"/>
                  </a:lnTo>
                  <a:lnTo>
                    <a:pt x="135382" y="2298700"/>
                  </a:lnTo>
                  <a:lnTo>
                    <a:pt x="135382" y="2311400"/>
                  </a:lnTo>
                  <a:cubicBezTo>
                    <a:pt x="60706" y="2311400"/>
                    <a:pt x="0" y="2251202"/>
                    <a:pt x="0" y="2176780"/>
                  </a:cubicBezTo>
                  <a:lnTo>
                    <a:pt x="0" y="134620"/>
                  </a:lnTo>
                  <a:lnTo>
                    <a:pt x="12700" y="134620"/>
                  </a:lnTo>
                  <a:lnTo>
                    <a:pt x="0" y="134620"/>
                  </a:lnTo>
                  <a:moveTo>
                    <a:pt x="25400" y="134620"/>
                  </a:moveTo>
                  <a:lnTo>
                    <a:pt x="25400" y="2176780"/>
                  </a:lnTo>
                  <a:lnTo>
                    <a:pt x="12700" y="2176780"/>
                  </a:lnTo>
                  <a:lnTo>
                    <a:pt x="25400" y="2176780"/>
                  </a:lnTo>
                  <a:cubicBezTo>
                    <a:pt x="25400" y="2236978"/>
                    <a:pt x="74549" y="2286000"/>
                    <a:pt x="135382" y="2286000"/>
                  </a:cubicBezTo>
                  <a:lnTo>
                    <a:pt x="4821809" y="2286000"/>
                  </a:lnTo>
                  <a:cubicBezTo>
                    <a:pt x="4882642" y="2286000"/>
                    <a:pt x="4931791" y="2236978"/>
                    <a:pt x="4931791" y="2176780"/>
                  </a:cubicBezTo>
                  <a:lnTo>
                    <a:pt x="4931791" y="134620"/>
                  </a:lnTo>
                  <a:cubicBezTo>
                    <a:pt x="4931791" y="74422"/>
                    <a:pt x="4882642" y="25400"/>
                    <a:pt x="4821809" y="25400"/>
                  </a:cubicBezTo>
                  <a:lnTo>
                    <a:pt x="135382" y="25400"/>
                  </a:lnTo>
                  <a:lnTo>
                    <a:pt x="135382" y="12700"/>
                  </a:lnTo>
                  <a:lnTo>
                    <a:pt x="135382" y="25400"/>
                  </a:lnTo>
                  <a:cubicBezTo>
                    <a:pt x="74549" y="25400"/>
                    <a:pt x="25400" y="74422"/>
                    <a:pt x="25400" y="134620"/>
                  </a:cubicBezTo>
                  <a:close/>
                </a:path>
              </a:pathLst>
            </a:custGeom>
            <a:solidFill>
              <a:srgbClr val="194A99"/>
            </a:solidFill>
          </p:spPr>
        </p:sp>
      </p:grpSp>
      <p:grpSp>
        <p:nvGrpSpPr>
          <p:cNvPr name="Group 37" id="37"/>
          <p:cNvGrpSpPr/>
          <p:nvPr/>
        </p:nvGrpSpPr>
        <p:grpSpPr>
          <a:xfrm rot="0">
            <a:off x="11130858" y="6533702"/>
            <a:ext cx="76200" cy="1714500"/>
            <a:chOff x="0" y="0"/>
            <a:chExt cx="101600" cy="2286000"/>
          </a:xfrm>
        </p:grpSpPr>
        <p:sp>
          <p:nvSpPr>
            <p:cNvPr name="Freeform 38" id="38"/>
            <p:cNvSpPr/>
            <p:nvPr/>
          </p:nvSpPr>
          <p:spPr>
            <a:xfrm flipH="false" flipV="false" rot="0">
              <a:off x="0" y="0"/>
              <a:ext cx="101600" cy="2286000"/>
            </a:xfrm>
            <a:custGeom>
              <a:avLst/>
              <a:gdLst/>
              <a:ahLst/>
              <a:cxnLst/>
              <a:rect r="r" b="b" t="t" l="l"/>
              <a:pathLst>
                <a:path h="2286000" w="101600">
                  <a:moveTo>
                    <a:pt x="0" y="50800"/>
                  </a:moveTo>
                  <a:cubicBezTo>
                    <a:pt x="0" y="22733"/>
                    <a:pt x="22733" y="0"/>
                    <a:pt x="50800" y="0"/>
                  </a:cubicBezTo>
                  <a:cubicBezTo>
                    <a:pt x="78867" y="0"/>
                    <a:pt x="101600" y="22733"/>
                    <a:pt x="101600" y="50800"/>
                  </a:cubicBezTo>
                  <a:lnTo>
                    <a:pt x="101600" y="2235200"/>
                  </a:lnTo>
                  <a:cubicBezTo>
                    <a:pt x="101600" y="2263267"/>
                    <a:pt x="78867" y="2286000"/>
                    <a:pt x="50800" y="2286000"/>
                  </a:cubicBezTo>
                  <a:cubicBezTo>
                    <a:pt x="22733" y="2286000"/>
                    <a:pt x="0" y="2263267"/>
                    <a:pt x="0" y="2235200"/>
                  </a:cubicBezTo>
                  <a:close/>
                </a:path>
              </a:pathLst>
            </a:custGeom>
            <a:solidFill>
              <a:srgbClr val="609DFF"/>
            </a:solidFill>
          </p:spPr>
        </p:sp>
      </p:grpSp>
      <p:sp>
        <p:nvSpPr>
          <p:cNvPr name="TextBox 39" id="39"/>
          <p:cNvSpPr txBox="true"/>
          <p:nvPr/>
        </p:nvSpPr>
        <p:spPr>
          <a:xfrm rot="0">
            <a:off x="11407673" y="6734327"/>
            <a:ext cx="3177778" cy="283664"/>
          </a:xfrm>
          <a:prstGeom prst="rect">
            <a:avLst/>
          </a:prstGeom>
        </p:spPr>
        <p:txBody>
          <a:bodyPr anchor="t" rtlCol="false" tIns="0" lIns="0" bIns="0" rIns="0">
            <a:spAutoFit/>
          </a:bodyPr>
          <a:lstStyle/>
          <a:p>
            <a:pPr algn="l">
              <a:lnSpc>
                <a:spcPts val="2187"/>
              </a:lnSpc>
            </a:pPr>
            <a:r>
              <a:rPr lang="en-US" sz="1750">
                <a:solidFill>
                  <a:srgbClr val="E2E6E9"/>
                </a:solidFill>
                <a:latin typeface="Merriweather"/>
                <a:ea typeface="Merriweather"/>
                <a:cs typeface="Merriweather"/>
                <a:sym typeface="Merriweather"/>
              </a:rPr>
              <a:t>Advanced Recommendations</a:t>
            </a:r>
          </a:p>
        </p:txBody>
      </p:sp>
      <p:sp>
        <p:nvSpPr>
          <p:cNvPr name="TextBox 40" id="40"/>
          <p:cNvSpPr txBox="true"/>
          <p:nvPr/>
        </p:nvSpPr>
        <p:spPr>
          <a:xfrm rot="0">
            <a:off x="11407673" y="7105802"/>
            <a:ext cx="3240434" cy="941784"/>
          </a:xfrm>
          <a:prstGeom prst="rect">
            <a:avLst/>
          </a:prstGeom>
        </p:spPr>
        <p:txBody>
          <a:bodyPr anchor="t" rtlCol="false" tIns="0" lIns="0" bIns="0" rIns="0">
            <a:spAutoFit/>
          </a:bodyPr>
          <a:lstStyle/>
          <a:p>
            <a:pPr algn="l">
              <a:lnSpc>
                <a:spcPts val="1812"/>
              </a:lnSpc>
            </a:pPr>
            <a:r>
              <a:rPr lang="en-US" sz="1375">
                <a:solidFill>
                  <a:srgbClr val="E2E6E9"/>
                </a:solidFill>
                <a:latin typeface="Merriweather"/>
                <a:ea typeface="Merriweather"/>
                <a:cs typeface="Merriweather"/>
                <a:sym typeface="Merriweather"/>
              </a:rPr>
              <a:t>Develop intelligent recommendation engines to improve decision-making and performance evaluation accuracy.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862603" y="1813027"/>
            <a:ext cx="9704784" cy="1559423"/>
          </a:xfrm>
          <a:prstGeom prst="rect">
            <a:avLst/>
          </a:prstGeom>
        </p:spPr>
        <p:txBody>
          <a:bodyPr anchor="t" rtlCol="false" tIns="0" lIns="0" bIns="0" rIns="0">
            <a:spAutoFit/>
          </a:bodyPr>
          <a:lstStyle/>
          <a:p>
            <a:pPr algn="l">
              <a:lnSpc>
                <a:spcPts val="6062"/>
              </a:lnSpc>
            </a:pPr>
            <a:r>
              <a:rPr lang="en-US" sz="4812">
                <a:solidFill>
                  <a:srgbClr val="F5F0F0"/>
                </a:solidFill>
                <a:latin typeface="Merriweather"/>
                <a:ea typeface="Merriweather"/>
                <a:cs typeface="Merriweather"/>
                <a:sym typeface="Merriweather"/>
              </a:rPr>
              <a:t>Conclusion: Data-Driven Restaurant Intelligence</a:t>
            </a:r>
          </a:p>
        </p:txBody>
      </p:sp>
      <p:sp>
        <p:nvSpPr>
          <p:cNvPr name="TextBox 11" id="11"/>
          <p:cNvSpPr txBox="true"/>
          <p:nvPr/>
        </p:nvSpPr>
        <p:spPr>
          <a:xfrm rot="0">
            <a:off x="862603" y="3629616"/>
            <a:ext cx="9704784" cy="1811388"/>
          </a:xfrm>
          <a:prstGeom prst="rect">
            <a:avLst/>
          </a:prstGeom>
        </p:spPr>
        <p:txBody>
          <a:bodyPr anchor="t" rtlCol="false" tIns="0" lIns="0" bIns="0" rIns="0">
            <a:spAutoFit/>
          </a:bodyPr>
          <a:lstStyle/>
          <a:p>
            <a:pPr algn="l">
              <a:lnSpc>
                <a:spcPts val="2749"/>
              </a:lnSpc>
            </a:pPr>
            <a:r>
              <a:rPr lang="en-US" sz="1937">
                <a:solidFill>
                  <a:srgbClr val="E2E6E9"/>
                </a:solidFill>
                <a:latin typeface="Merriweather"/>
                <a:ea typeface="Merriweather"/>
                <a:cs typeface="Merriweather"/>
                <a:sym typeface="Merriweather"/>
              </a:rPr>
              <a:t>This project demonstrates how structured restaurant data can be transformed into meaningful insights through effective preprocessing and visualization. By analyzing customer engagement, ratings, cuisine trends, pricing, and service availability, the dashboards provide a comprehensive view of restaurant performance across global markets.</a:t>
            </a:r>
          </a:p>
        </p:txBody>
      </p:sp>
      <p:sp>
        <p:nvSpPr>
          <p:cNvPr name="TextBox 12" id="12"/>
          <p:cNvSpPr txBox="true"/>
          <p:nvPr/>
        </p:nvSpPr>
        <p:spPr>
          <a:xfrm rot="0">
            <a:off x="862603" y="5624360"/>
            <a:ext cx="9704784" cy="1456734"/>
          </a:xfrm>
          <a:prstGeom prst="rect">
            <a:avLst/>
          </a:prstGeom>
        </p:spPr>
        <p:txBody>
          <a:bodyPr anchor="t" rtlCol="false" tIns="0" lIns="0" bIns="0" rIns="0">
            <a:spAutoFit/>
          </a:bodyPr>
          <a:lstStyle/>
          <a:p>
            <a:pPr algn="l">
              <a:lnSpc>
                <a:spcPts val="2749"/>
              </a:lnSpc>
            </a:pPr>
            <a:r>
              <a:rPr lang="en-US" sz="1937">
                <a:solidFill>
                  <a:srgbClr val="E2E6E9"/>
                </a:solidFill>
                <a:latin typeface="Merriweather"/>
                <a:ea typeface="Merriweather"/>
                <a:cs typeface="Merriweather"/>
                <a:sym typeface="Merriweather"/>
              </a:rPr>
              <a:t>The integration of analytical logic with visualization supports data-driven decision-making and strategic prioritization. This work highlights the practical value of business intelligence in understanding real-world performance patterns and improving evaluation processes in the competitive restaurant industry.</a:t>
            </a:r>
          </a:p>
        </p:txBody>
      </p:sp>
      <p:sp>
        <p:nvSpPr>
          <p:cNvPr name="TextBox 13" id="13"/>
          <p:cNvSpPr txBox="true"/>
          <p:nvPr/>
        </p:nvSpPr>
        <p:spPr>
          <a:xfrm rot="0">
            <a:off x="1232297" y="7485907"/>
            <a:ext cx="9335091" cy="747417"/>
          </a:xfrm>
          <a:prstGeom prst="rect">
            <a:avLst/>
          </a:prstGeom>
        </p:spPr>
        <p:txBody>
          <a:bodyPr anchor="t" rtlCol="false" tIns="0" lIns="0" bIns="0" rIns="0">
            <a:spAutoFit/>
          </a:bodyPr>
          <a:lstStyle/>
          <a:p>
            <a:pPr algn="l">
              <a:lnSpc>
                <a:spcPts val="2749"/>
              </a:lnSpc>
            </a:pPr>
            <a:r>
              <a:rPr lang="en-US" sz="1937" b="true">
                <a:solidFill>
                  <a:srgbClr val="E2E6E9"/>
                </a:solidFill>
                <a:latin typeface="Merriweather Bold"/>
                <a:ea typeface="Merriweather Bold"/>
                <a:cs typeface="Merriweather Bold"/>
                <a:sym typeface="Merriweather Bold"/>
              </a:rPr>
              <a:t>Key Takeaway:</a:t>
            </a:r>
            <a:r>
              <a:rPr lang="en-US" sz="1937">
                <a:solidFill>
                  <a:srgbClr val="E2E6E9"/>
                </a:solidFill>
                <a:latin typeface="Merriweather"/>
                <a:ea typeface="Merriweather"/>
                <a:cs typeface="Merriweather"/>
                <a:sym typeface="Merriweather"/>
              </a:rPr>
              <a:t> Combining technical execution with strategic thinking creates actionable insights that drive meaningful business outcomes.</a:t>
            </a:r>
          </a:p>
        </p:txBody>
      </p:sp>
      <p:grpSp>
        <p:nvGrpSpPr>
          <p:cNvPr name="Group 14" id="14"/>
          <p:cNvGrpSpPr/>
          <p:nvPr/>
        </p:nvGrpSpPr>
        <p:grpSpPr>
          <a:xfrm rot="0">
            <a:off x="862603" y="7302551"/>
            <a:ext cx="28575" cy="1152230"/>
            <a:chOff x="0" y="0"/>
            <a:chExt cx="38100" cy="1536306"/>
          </a:xfrm>
        </p:grpSpPr>
        <p:sp>
          <p:nvSpPr>
            <p:cNvPr name="Freeform 15" id="15"/>
            <p:cNvSpPr/>
            <p:nvPr/>
          </p:nvSpPr>
          <p:spPr>
            <a:xfrm flipH="false" flipV="false" rot="0">
              <a:off x="0" y="0"/>
              <a:ext cx="38100" cy="1536319"/>
            </a:xfrm>
            <a:custGeom>
              <a:avLst/>
              <a:gdLst/>
              <a:ahLst/>
              <a:cxnLst/>
              <a:rect r="r" b="b" t="t" l="l"/>
              <a:pathLst>
                <a:path h="1536319" w="38100">
                  <a:moveTo>
                    <a:pt x="0" y="0"/>
                  </a:moveTo>
                  <a:lnTo>
                    <a:pt x="38100" y="0"/>
                  </a:lnTo>
                  <a:lnTo>
                    <a:pt x="38100" y="1536319"/>
                  </a:lnTo>
                  <a:lnTo>
                    <a:pt x="0" y="1536319"/>
                  </a:lnTo>
                  <a:close/>
                </a:path>
              </a:pathLst>
            </a:custGeom>
            <a:solidFill>
              <a:srgbClr val="609DFF"/>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1902914"/>
            <a:ext cx="7713459"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Acknowledgement:</a:t>
            </a:r>
          </a:p>
        </p:txBody>
      </p:sp>
      <p:sp>
        <p:nvSpPr>
          <p:cNvPr name="TextBox 7" id="7"/>
          <p:cNvSpPr txBox="true"/>
          <p:nvPr/>
        </p:nvSpPr>
        <p:spPr>
          <a:xfrm rot="0">
            <a:off x="1079744" y="4257970"/>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I would like to express our heartfelt gratitude to: Infosys Springboard Team– for organizing this valuable internship opportunity. Our Mentor– for her continuous support and feedback.</a:t>
            </a:r>
          </a:p>
        </p:txBody>
      </p:sp>
      <p:sp>
        <p:nvSpPr>
          <p:cNvPr name="TextBox 8" id="8"/>
          <p:cNvSpPr txBox="true"/>
          <p:nvPr/>
        </p:nvSpPr>
        <p:spPr>
          <a:xfrm rot="0">
            <a:off x="1079744" y="5592070"/>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 My Teammates – for collaboration, encouragement, and insights This internship has been a significant step in our professional growth and technical journey. </a:t>
            </a:r>
          </a:p>
        </p:txBody>
      </p:sp>
      <p:sp>
        <p:nvSpPr>
          <p:cNvPr name="TextBox 9" id="9"/>
          <p:cNvSpPr txBox="true"/>
          <p:nvPr/>
        </p:nvSpPr>
        <p:spPr>
          <a:xfrm rot="0">
            <a:off x="1079744" y="6926161"/>
            <a:ext cx="16128502" cy="588759"/>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References:</a:t>
            </a:r>
          </a:p>
        </p:txBody>
      </p:sp>
      <p:sp>
        <p:nvSpPr>
          <p:cNvPr name="TextBox 10" id="10"/>
          <p:cNvSpPr txBox="true"/>
          <p:nvPr/>
        </p:nvSpPr>
        <p:spPr>
          <a:xfrm rot="0">
            <a:off x="1079744" y="7766742"/>
            <a:ext cx="16128502" cy="588759"/>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Microsoft Power BI Documentation Infosys Springboard Virtual Internship course materials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5862538" y="4406104"/>
            <a:ext cx="7713459"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1006231" y="1127674"/>
            <a:ext cx="1933127" cy="527599"/>
            <a:chOff x="0" y="0"/>
            <a:chExt cx="2577503" cy="703466"/>
          </a:xfrm>
        </p:grpSpPr>
        <p:sp>
          <p:nvSpPr>
            <p:cNvPr name="Freeform 11" id="11"/>
            <p:cNvSpPr/>
            <p:nvPr/>
          </p:nvSpPr>
          <p:spPr>
            <a:xfrm flipH="false" flipV="false" rot="0">
              <a:off x="0" y="0"/>
              <a:ext cx="2577465" cy="703453"/>
            </a:xfrm>
            <a:custGeom>
              <a:avLst/>
              <a:gdLst/>
              <a:ahLst/>
              <a:cxnLst/>
              <a:rect r="r" b="b" t="t" l="l"/>
              <a:pathLst>
                <a:path h="703453" w="2577465">
                  <a:moveTo>
                    <a:pt x="0" y="128778"/>
                  </a:moveTo>
                  <a:cubicBezTo>
                    <a:pt x="0" y="57658"/>
                    <a:pt x="57658" y="0"/>
                    <a:pt x="128778" y="0"/>
                  </a:cubicBezTo>
                  <a:lnTo>
                    <a:pt x="2448687" y="0"/>
                  </a:lnTo>
                  <a:cubicBezTo>
                    <a:pt x="2519807" y="0"/>
                    <a:pt x="2577465" y="57658"/>
                    <a:pt x="2577465" y="128778"/>
                  </a:cubicBezTo>
                  <a:lnTo>
                    <a:pt x="2577465" y="574675"/>
                  </a:lnTo>
                  <a:cubicBezTo>
                    <a:pt x="2577465" y="645795"/>
                    <a:pt x="2519807" y="703453"/>
                    <a:pt x="2448687" y="703453"/>
                  </a:cubicBezTo>
                  <a:lnTo>
                    <a:pt x="128778" y="703453"/>
                  </a:lnTo>
                  <a:cubicBezTo>
                    <a:pt x="57658" y="703453"/>
                    <a:pt x="0" y="645795"/>
                    <a:pt x="0" y="574675"/>
                  </a:cubicBezTo>
                  <a:close/>
                </a:path>
              </a:pathLst>
            </a:custGeom>
            <a:solidFill>
              <a:srgbClr val="001D4D"/>
            </a:solidFill>
          </p:spPr>
        </p:sp>
      </p:grpSp>
      <p:sp>
        <p:nvSpPr>
          <p:cNvPr name="Freeform 12" id="12" descr="preencoded.png"/>
          <p:cNvSpPr/>
          <p:nvPr/>
        </p:nvSpPr>
        <p:spPr>
          <a:xfrm flipH="false" flipV="false" rot="0">
            <a:off x="1178719" y="1276502"/>
            <a:ext cx="229943" cy="229943"/>
          </a:xfrm>
          <a:custGeom>
            <a:avLst/>
            <a:gdLst/>
            <a:ahLst/>
            <a:cxnLst/>
            <a:rect r="r" b="b" t="t" l="l"/>
            <a:pathLst>
              <a:path h="229943" w="229943">
                <a:moveTo>
                  <a:pt x="0" y="0"/>
                </a:moveTo>
                <a:lnTo>
                  <a:pt x="229943" y="0"/>
                </a:lnTo>
                <a:lnTo>
                  <a:pt x="229943" y="229943"/>
                </a:lnTo>
                <a:lnTo>
                  <a:pt x="0" y="2299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523552" y="1156697"/>
            <a:ext cx="1243308" cy="412404"/>
          </a:xfrm>
          <a:prstGeom prst="rect">
            <a:avLst/>
          </a:prstGeom>
        </p:spPr>
        <p:txBody>
          <a:bodyPr anchor="t" rtlCol="false" tIns="0" lIns="0" bIns="0" rIns="0">
            <a:spAutoFit/>
          </a:bodyPr>
          <a:lstStyle/>
          <a:p>
            <a:pPr algn="l">
              <a:lnSpc>
                <a:spcPts val="2750"/>
              </a:lnSpc>
            </a:pPr>
            <a:r>
              <a:rPr lang="en-US" sz="1750">
                <a:solidFill>
                  <a:srgbClr val="E2E6E9"/>
                </a:solidFill>
                <a:latin typeface="Merriweather"/>
                <a:ea typeface="Merriweather"/>
                <a:cs typeface="Merriweather"/>
                <a:sym typeface="Merriweather"/>
              </a:rPr>
              <a:t>OBJECTIVE</a:t>
            </a:r>
          </a:p>
        </p:txBody>
      </p:sp>
      <p:sp>
        <p:nvSpPr>
          <p:cNvPr name="TextBox 14" id="14"/>
          <p:cNvSpPr txBox="true"/>
          <p:nvPr/>
        </p:nvSpPr>
        <p:spPr>
          <a:xfrm rot="0">
            <a:off x="1006231" y="1733845"/>
            <a:ext cx="9417548" cy="2723998"/>
          </a:xfrm>
          <a:prstGeom prst="rect">
            <a:avLst/>
          </a:prstGeom>
        </p:spPr>
        <p:txBody>
          <a:bodyPr anchor="t" rtlCol="false" tIns="0" lIns="0" bIns="0" rIns="0">
            <a:spAutoFit/>
          </a:bodyPr>
          <a:lstStyle/>
          <a:p>
            <a:pPr algn="l">
              <a:lnSpc>
                <a:spcPts val="7062"/>
              </a:lnSpc>
            </a:pPr>
            <a:r>
              <a:rPr lang="en-US" sz="5625">
                <a:solidFill>
                  <a:srgbClr val="F5F0F0"/>
                </a:solidFill>
                <a:latin typeface="Merriweather"/>
                <a:ea typeface="Merriweather"/>
                <a:cs typeface="Merriweather"/>
                <a:sym typeface="Merriweather"/>
              </a:rPr>
              <a:t>Transforming Restaurant Data Into Strategic Insights</a:t>
            </a:r>
          </a:p>
        </p:txBody>
      </p:sp>
      <p:sp>
        <p:nvSpPr>
          <p:cNvPr name="TextBox 15" id="15"/>
          <p:cNvSpPr txBox="true"/>
          <p:nvPr/>
        </p:nvSpPr>
        <p:spPr>
          <a:xfrm rot="0">
            <a:off x="1006231" y="4793009"/>
            <a:ext cx="9417548" cy="2732189"/>
          </a:xfrm>
          <a:prstGeom prst="rect">
            <a:avLst/>
          </a:prstGeom>
        </p:spPr>
        <p:txBody>
          <a:bodyPr anchor="t" rtlCol="false" tIns="0" lIns="0" bIns="0" rIns="0">
            <a:spAutoFit/>
          </a:bodyPr>
          <a:lstStyle/>
          <a:p>
            <a:pPr algn="l">
              <a:lnSpc>
                <a:spcPts val="3437"/>
              </a:lnSpc>
            </a:pPr>
            <a:r>
              <a:rPr lang="en-US" sz="2249">
                <a:solidFill>
                  <a:srgbClr val="E2E6E9"/>
                </a:solidFill>
                <a:latin typeface="Merriweather"/>
                <a:ea typeface="Merriweather"/>
                <a:cs typeface="Merriweather"/>
                <a:sym typeface="Merriweather"/>
              </a:rPr>
              <a:t>This project analyzes restaurant data to understand customer engagement, rating reliability, cuisine demand, pricing behavior, and service availability using Power BI dashboards. The goal is to transform raw restaurant information into meaningful insights that reveal performance patterns, customer participation trends, and strategic opportunities across global markets.</a:t>
            </a:r>
          </a:p>
        </p:txBody>
      </p:sp>
      <p:sp>
        <p:nvSpPr>
          <p:cNvPr name="TextBox 16" id="16"/>
          <p:cNvSpPr txBox="true"/>
          <p:nvPr/>
        </p:nvSpPr>
        <p:spPr>
          <a:xfrm rot="0">
            <a:off x="1006231" y="7759903"/>
            <a:ext cx="9417548" cy="1399432"/>
          </a:xfrm>
          <a:prstGeom prst="rect">
            <a:avLst/>
          </a:prstGeom>
        </p:spPr>
        <p:txBody>
          <a:bodyPr anchor="t" rtlCol="false" tIns="0" lIns="0" bIns="0" rIns="0">
            <a:spAutoFit/>
          </a:bodyPr>
          <a:lstStyle/>
          <a:p>
            <a:pPr algn="l">
              <a:lnSpc>
                <a:spcPts val="3437"/>
              </a:lnSpc>
            </a:pPr>
            <a:r>
              <a:rPr lang="en-US" sz="2249">
                <a:solidFill>
                  <a:srgbClr val="E2E6E9"/>
                </a:solidFill>
                <a:latin typeface="Merriweather"/>
                <a:ea typeface="Merriweather"/>
                <a:cs typeface="Merriweather"/>
                <a:sym typeface="Merriweather"/>
              </a:rPr>
              <a:t>By combining data preprocessing, visualization, and analytical logic, the project supports informed decision-making and effective restaurant evaluation strategies.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833454" y="1589432"/>
            <a:ext cx="6976785" cy="900546"/>
          </a:xfrm>
          <a:prstGeom prst="rect">
            <a:avLst/>
          </a:prstGeom>
        </p:spPr>
        <p:txBody>
          <a:bodyPr anchor="t" rtlCol="false" tIns="0" lIns="0" bIns="0" rIns="0">
            <a:spAutoFit/>
          </a:bodyPr>
          <a:lstStyle/>
          <a:p>
            <a:pPr algn="l">
              <a:lnSpc>
                <a:spcPts val="6799"/>
              </a:lnSpc>
            </a:pPr>
            <a:r>
              <a:rPr lang="en-US" sz="5425">
                <a:solidFill>
                  <a:srgbClr val="F5F0F0"/>
                </a:solidFill>
                <a:latin typeface="Merriweather"/>
                <a:ea typeface="Merriweather"/>
                <a:cs typeface="Merriweather"/>
                <a:sym typeface="Merriweather"/>
              </a:rPr>
              <a:t>Project Description:</a:t>
            </a:r>
          </a:p>
        </p:txBody>
      </p:sp>
      <p:grpSp>
        <p:nvGrpSpPr>
          <p:cNvPr name="Group 7" id="7"/>
          <p:cNvGrpSpPr/>
          <p:nvPr/>
        </p:nvGrpSpPr>
        <p:grpSpPr>
          <a:xfrm rot="0">
            <a:off x="619374" y="2975372"/>
            <a:ext cx="10587379" cy="5930276"/>
            <a:chOff x="0" y="0"/>
            <a:chExt cx="12833350" cy="7188304"/>
          </a:xfrm>
        </p:grpSpPr>
        <p:sp>
          <p:nvSpPr>
            <p:cNvPr name="Freeform 8" id="8" descr="preencoded.png"/>
            <p:cNvSpPr/>
            <p:nvPr/>
          </p:nvSpPr>
          <p:spPr>
            <a:xfrm flipH="false" flipV="false" rot="0">
              <a:off x="0" y="0"/>
              <a:ext cx="12833350" cy="7188305"/>
            </a:xfrm>
            <a:custGeom>
              <a:avLst/>
              <a:gdLst/>
              <a:ahLst/>
              <a:cxnLst/>
              <a:rect r="r" b="b" t="t" l="l"/>
              <a:pathLst>
                <a:path h="7188305" w="12833350">
                  <a:moveTo>
                    <a:pt x="0" y="0"/>
                  </a:moveTo>
                  <a:lnTo>
                    <a:pt x="12833350" y="0"/>
                  </a:lnTo>
                  <a:lnTo>
                    <a:pt x="12833350" y="7188305"/>
                  </a:lnTo>
                  <a:lnTo>
                    <a:pt x="0" y="7188305"/>
                  </a:lnTo>
                  <a:lnTo>
                    <a:pt x="0" y="0"/>
                  </a:lnTo>
                  <a:close/>
                </a:path>
              </a:pathLst>
            </a:custGeom>
            <a:blipFill>
              <a:blip r:embed="rId4"/>
              <a:stretch>
                <a:fillRect l="-202" t="0" r="-202" b="0"/>
              </a:stretch>
            </a:blipFill>
          </p:spPr>
        </p:sp>
      </p:grpSp>
      <p:sp>
        <p:nvSpPr>
          <p:cNvPr name="TextBox 9" id="9"/>
          <p:cNvSpPr txBox="true"/>
          <p:nvPr/>
        </p:nvSpPr>
        <p:spPr>
          <a:xfrm rot="0">
            <a:off x="11473069" y="2400793"/>
            <a:ext cx="4213613" cy="403188"/>
          </a:xfrm>
          <a:prstGeom prst="rect">
            <a:avLst/>
          </a:prstGeom>
        </p:spPr>
        <p:txBody>
          <a:bodyPr anchor="t" rtlCol="false" tIns="0" lIns="0" bIns="0" rIns="0">
            <a:spAutoFit/>
          </a:bodyPr>
          <a:lstStyle/>
          <a:p>
            <a:pPr algn="l">
              <a:lnSpc>
                <a:spcPts val="3296"/>
              </a:lnSpc>
            </a:pPr>
            <a:r>
              <a:rPr lang="en-US" sz="2594">
                <a:solidFill>
                  <a:srgbClr val="F5F0F0"/>
                </a:solidFill>
                <a:latin typeface="Merriweather"/>
                <a:ea typeface="Merriweather"/>
                <a:cs typeface="Merriweather"/>
                <a:sym typeface="Merriweather"/>
              </a:rPr>
              <a:t>Why a Global Dataset?</a:t>
            </a:r>
          </a:p>
        </p:txBody>
      </p:sp>
      <p:sp>
        <p:nvSpPr>
          <p:cNvPr name="TextBox 10" id="10"/>
          <p:cNvSpPr txBox="true"/>
          <p:nvPr/>
        </p:nvSpPr>
        <p:spPr>
          <a:xfrm rot="0">
            <a:off x="11473069" y="3013530"/>
            <a:ext cx="6045580" cy="3862680"/>
          </a:xfrm>
          <a:prstGeom prst="rect">
            <a:avLst/>
          </a:prstGeom>
        </p:spPr>
        <p:txBody>
          <a:bodyPr anchor="t" rtlCol="false" tIns="0" lIns="0" bIns="0" rIns="0">
            <a:spAutoFit/>
          </a:bodyPr>
          <a:lstStyle/>
          <a:p>
            <a:pPr algn="l">
              <a:lnSpc>
                <a:spcPts val="3308"/>
              </a:lnSpc>
            </a:pPr>
            <a:r>
              <a:rPr lang="en-US" sz="2308">
                <a:solidFill>
                  <a:srgbClr val="E2E6E9"/>
                </a:solidFill>
                <a:latin typeface="Merriweather"/>
                <a:ea typeface="Merriweather"/>
                <a:cs typeface="Merriweather"/>
                <a:sym typeface="Merriweather"/>
              </a:rPr>
              <a:t>A worldwide restaurant dataset was chosen to capture diverse environments, customer preferences, and pricing structures across different regions. This approach enables broader analysis of engagement patterns, rating reliability, cuisine demand, and service availability rather than limiting insights to a single location.</a:t>
            </a:r>
          </a:p>
        </p:txBody>
      </p:sp>
      <p:sp>
        <p:nvSpPr>
          <p:cNvPr name="TextBox 11" id="11"/>
          <p:cNvSpPr txBox="true"/>
          <p:nvPr/>
        </p:nvSpPr>
        <p:spPr>
          <a:xfrm rot="0">
            <a:off x="11473069" y="7086969"/>
            <a:ext cx="6045580" cy="2171331"/>
          </a:xfrm>
          <a:prstGeom prst="rect">
            <a:avLst/>
          </a:prstGeom>
        </p:spPr>
        <p:txBody>
          <a:bodyPr anchor="t" rtlCol="false" tIns="0" lIns="0" bIns="0" rIns="0">
            <a:spAutoFit/>
          </a:bodyPr>
          <a:lstStyle/>
          <a:p>
            <a:pPr algn="l">
              <a:lnSpc>
                <a:spcPts val="3308"/>
              </a:lnSpc>
            </a:pPr>
            <a:r>
              <a:rPr lang="en-US" sz="2308">
                <a:solidFill>
                  <a:srgbClr val="E2E6E9"/>
                </a:solidFill>
                <a:latin typeface="Merriweather"/>
                <a:ea typeface="Merriweather"/>
                <a:cs typeface="Merriweather"/>
                <a:sym typeface="Merriweather"/>
              </a:rPr>
              <a:t>Using Power BI, the data was cleaned and visualized into interactive dashboards that highlight global performance trends and support data-driven decision-making across markets.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1341834"/>
            <a:ext cx="7308056" cy="790280"/>
          </a:xfrm>
          <a:prstGeom prst="rect">
            <a:avLst/>
          </a:prstGeom>
        </p:spPr>
        <p:txBody>
          <a:bodyPr anchor="t" rtlCol="false" tIns="0" lIns="0" bIns="0" rIns="0">
            <a:spAutoFit/>
          </a:bodyPr>
          <a:lstStyle/>
          <a:p>
            <a:pPr algn="l">
              <a:lnSpc>
                <a:spcPts val="6062"/>
              </a:lnSpc>
            </a:pPr>
            <a:r>
              <a:rPr lang="en-US" sz="4812" b="true">
                <a:solidFill>
                  <a:srgbClr val="F5F0F0"/>
                </a:solidFill>
                <a:latin typeface="Merriweather Bold"/>
                <a:ea typeface="Merriweather Bold"/>
                <a:cs typeface="Merriweather Bold"/>
                <a:sym typeface="Merriweather Bold"/>
              </a:rPr>
              <a:t>Top Visualizations Used</a:t>
            </a:r>
          </a:p>
        </p:txBody>
      </p:sp>
      <p:sp>
        <p:nvSpPr>
          <p:cNvPr name="TextBox 7" id="7"/>
          <p:cNvSpPr txBox="true"/>
          <p:nvPr/>
        </p:nvSpPr>
        <p:spPr>
          <a:xfrm rot="0">
            <a:off x="1079744" y="3201438"/>
            <a:ext cx="16128502" cy="588759"/>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 project primarily uses four impactful visualizations to communicate insights effectively:</a:t>
            </a:r>
          </a:p>
        </p:txBody>
      </p:sp>
      <p:sp>
        <p:nvSpPr>
          <p:cNvPr name="TextBox 8" id="8"/>
          <p:cNvSpPr txBox="true"/>
          <p:nvPr/>
        </p:nvSpPr>
        <p:spPr>
          <a:xfrm rot="0">
            <a:off x="1079744" y="4042019"/>
            <a:ext cx="16128502" cy="3549853"/>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Scatter Chart</a:t>
            </a:r>
            <a:r>
              <a:rPr lang="en-US" sz="2375">
                <a:solidFill>
                  <a:srgbClr val="E2E6E9"/>
                </a:solidFill>
                <a:latin typeface="Merriweather"/>
                <a:ea typeface="Merriweather"/>
                <a:cs typeface="Merriweather"/>
                <a:sym typeface="Merriweather"/>
              </a:rPr>
              <a:t> — Used to analyze the relationship between customer votes and ratings, helping evaluate rating reliability.</a:t>
            </a:r>
          </a:p>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Bar/Column Chart</a:t>
            </a:r>
            <a:r>
              <a:rPr lang="en-US" sz="2375">
                <a:solidFill>
                  <a:srgbClr val="E2E6E9"/>
                </a:solidFill>
                <a:latin typeface="Merriweather"/>
                <a:ea typeface="Merriweather"/>
                <a:cs typeface="Merriweather"/>
                <a:sym typeface="Merriweather"/>
              </a:rPr>
              <a:t> — Enables clear comparison of restaurant performance across cuisines, cities, and operational categories.</a:t>
            </a:r>
          </a:p>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Line Chart</a:t>
            </a:r>
            <a:r>
              <a:rPr lang="en-US" sz="2375">
                <a:solidFill>
                  <a:srgbClr val="E2E6E9"/>
                </a:solidFill>
                <a:latin typeface="Merriweather"/>
                <a:ea typeface="Merriweather"/>
                <a:cs typeface="Merriweather"/>
                <a:sym typeface="Merriweather"/>
              </a:rPr>
              <a:t> — Highlights trends such as rating stability and engagement progression over vote ranges.</a:t>
            </a:r>
          </a:p>
          <a:p>
            <a:pPr algn="l">
              <a:lnSpc>
                <a:spcPts val="3875"/>
              </a:lnSpc>
            </a:pPr>
            <a:r>
              <a:rPr lang="en-US" sz="2375">
                <a:solidFill>
                  <a:srgbClr val="E2E6E9"/>
                </a:solidFill>
                <a:latin typeface="Merriweather"/>
                <a:ea typeface="Merriweather"/>
                <a:cs typeface="Merriweather"/>
                <a:sym typeface="Merriweather"/>
              </a:rPr>
              <a:t>• </a:t>
            </a:r>
            <a:r>
              <a:rPr lang="en-US" sz="2375" b="true">
                <a:solidFill>
                  <a:srgbClr val="E2E6E9"/>
                </a:solidFill>
                <a:latin typeface="Merriweather Bold"/>
                <a:ea typeface="Merriweather Bold"/>
                <a:cs typeface="Merriweather Bold"/>
                <a:sym typeface="Merriweather Bold"/>
              </a:rPr>
              <a:t>Treemap</a:t>
            </a:r>
            <a:r>
              <a:rPr lang="en-US" sz="2375">
                <a:solidFill>
                  <a:srgbClr val="E2E6E9"/>
                </a:solidFill>
                <a:latin typeface="Merriweather"/>
                <a:ea typeface="Merriweather"/>
                <a:cs typeface="Merriweather"/>
                <a:sym typeface="Merriweather"/>
              </a:rPr>
              <a:t> — Provides a compact visualization of categorical performance, making it easy to compare cuisine or quality distribution.</a:t>
            </a:r>
          </a:p>
        </p:txBody>
      </p:sp>
      <p:sp>
        <p:nvSpPr>
          <p:cNvPr name="TextBox 9" id="9"/>
          <p:cNvSpPr txBox="true"/>
          <p:nvPr/>
        </p:nvSpPr>
        <p:spPr>
          <a:xfrm rot="0">
            <a:off x="1079744" y="7843685"/>
            <a:ext cx="16128502" cy="1082278"/>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These visualizations were selected to represent relationships, comparisons, trends, and distributions in a clear and meaningful way.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2110978" y="1373829"/>
            <a:ext cx="1632795" cy="410470"/>
            <a:chOff x="0" y="0"/>
            <a:chExt cx="2177059" cy="547294"/>
          </a:xfrm>
        </p:grpSpPr>
        <p:sp>
          <p:nvSpPr>
            <p:cNvPr name="Freeform 7" id="7"/>
            <p:cNvSpPr/>
            <p:nvPr/>
          </p:nvSpPr>
          <p:spPr>
            <a:xfrm flipH="false" flipV="false" rot="0">
              <a:off x="0" y="0"/>
              <a:ext cx="2177161" cy="547243"/>
            </a:xfrm>
            <a:custGeom>
              <a:avLst/>
              <a:gdLst/>
              <a:ahLst/>
              <a:cxnLst/>
              <a:rect r="r" b="b" t="t" l="l"/>
              <a:pathLst>
                <a:path h="547243" w="2177161">
                  <a:moveTo>
                    <a:pt x="0" y="106680"/>
                  </a:moveTo>
                  <a:cubicBezTo>
                    <a:pt x="0" y="47625"/>
                    <a:pt x="48641" y="0"/>
                    <a:pt x="108585" y="0"/>
                  </a:cubicBezTo>
                  <a:lnTo>
                    <a:pt x="2068576" y="0"/>
                  </a:lnTo>
                  <a:lnTo>
                    <a:pt x="2068576" y="6350"/>
                  </a:lnTo>
                  <a:lnTo>
                    <a:pt x="2068576" y="0"/>
                  </a:lnTo>
                  <a:cubicBezTo>
                    <a:pt x="2128393" y="0"/>
                    <a:pt x="2177161" y="47625"/>
                    <a:pt x="2177161" y="106680"/>
                  </a:cubicBezTo>
                  <a:lnTo>
                    <a:pt x="2170811" y="106680"/>
                  </a:lnTo>
                  <a:lnTo>
                    <a:pt x="2177161" y="106680"/>
                  </a:lnTo>
                  <a:lnTo>
                    <a:pt x="2177161" y="440563"/>
                  </a:lnTo>
                  <a:lnTo>
                    <a:pt x="2170811" y="440563"/>
                  </a:lnTo>
                  <a:lnTo>
                    <a:pt x="2177161" y="440563"/>
                  </a:lnTo>
                  <a:cubicBezTo>
                    <a:pt x="2177161" y="499618"/>
                    <a:pt x="2128520" y="547243"/>
                    <a:pt x="2068576" y="547243"/>
                  </a:cubicBezTo>
                  <a:lnTo>
                    <a:pt x="2068576" y="540893"/>
                  </a:lnTo>
                  <a:lnTo>
                    <a:pt x="2068576" y="547243"/>
                  </a:lnTo>
                  <a:lnTo>
                    <a:pt x="108585" y="547243"/>
                  </a:lnTo>
                  <a:lnTo>
                    <a:pt x="108585" y="540893"/>
                  </a:lnTo>
                  <a:lnTo>
                    <a:pt x="108585" y="547243"/>
                  </a:lnTo>
                  <a:cubicBezTo>
                    <a:pt x="48641" y="547243"/>
                    <a:pt x="0" y="499618"/>
                    <a:pt x="0" y="440563"/>
                  </a:cubicBezTo>
                  <a:lnTo>
                    <a:pt x="0" y="106680"/>
                  </a:lnTo>
                  <a:lnTo>
                    <a:pt x="6350" y="106680"/>
                  </a:lnTo>
                  <a:lnTo>
                    <a:pt x="0" y="106680"/>
                  </a:lnTo>
                  <a:moveTo>
                    <a:pt x="12700" y="106680"/>
                  </a:moveTo>
                  <a:lnTo>
                    <a:pt x="12700" y="440563"/>
                  </a:lnTo>
                  <a:lnTo>
                    <a:pt x="6350" y="440563"/>
                  </a:lnTo>
                  <a:lnTo>
                    <a:pt x="12700" y="440563"/>
                  </a:lnTo>
                  <a:cubicBezTo>
                    <a:pt x="12700" y="492379"/>
                    <a:pt x="55499" y="534543"/>
                    <a:pt x="108585" y="534543"/>
                  </a:cubicBezTo>
                  <a:lnTo>
                    <a:pt x="2068576" y="534543"/>
                  </a:lnTo>
                  <a:cubicBezTo>
                    <a:pt x="2121662" y="534543"/>
                    <a:pt x="2164461" y="492379"/>
                    <a:pt x="2164461" y="440563"/>
                  </a:cubicBezTo>
                  <a:lnTo>
                    <a:pt x="2164461" y="106680"/>
                  </a:lnTo>
                  <a:cubicBezTo>
                    <a:pt x="2164461" y="54864"/>
                    <a:pt x="2121662" y="12700"/>
                    <a:pt x="2068576" y="12700"/>
                  </a:cubicBezTo>
                  <a:lnTo>
                    <a:pt x="108585" y="12700"/>
                  </a:lnTo>
                  <a:lnTo>
                    <a:pt x="108585" y="6350"/>
                  </a:lnTo>
                  <a:lnTo>
                    <a:pt x="108585" y="12700"/>
                  </a:lnTo>
                  <a:cubicBezTo>
                    <a:pt x="55499" y="12700"/>
                    <a:pt x="12700" y="54864"/>
                    <a:pt x="12700" y="106680"/>
                  </a:cubicBezTo>
                  <a:close/>
                </a:path>
              </a:pathLst>
            </a:custGeom>
            <a:solidFill>
              <a:srgbClr val="609DFF"/>
            </a:solidFill>
          </p:spPr>
        </p:sp>
      </p:grpSp>
      <p:sp>
        <p:nvSpPr>
          <p:cNvPr name="Freeform 8" id="8" descr="preencoded.png"/>
          <p:cNvSpPr/>
          <p:nvPr/>
        </p:nvSpPr>
        <p:spPr>
          <a:xfrm flipH="false" flipV="false" rot="0">
            <a:off x="2259654" y="1489472"/>
            <a:ext cx="179184" cy="179184"/>
          </a:xfrm>
          <a:custGeom>
            <a:avLst/>
            <a:gdLst/>
            <a:ahLst/>
            <a:cxnLst/>
            <a:rect r="r" b="b" t="t" l="l"/>
            <a:pathLst>
              <a:path h="179184" w="179184">
                <a:moveTo>
                  <a:pt x="0" y="0"/>
                </a:moveTo>
                <a:lnTo>
                  <a:pt x="179184" y="0"/>
                </a:lnTo>
                <a:lnTo>
                  <a:pt x="179184" y="179184"/>
                </a:lnTo>
                <a:lnTo>
                  <a:pt x="0" y="179184"/>
                </a:lnTo>
                <a:lnTo>
                  <a:pt x="0" y="0"/>
                </a:lnTo>
                <a:close/>
              </a:path>
            </a:pathLst>
          </a:custGeom>
          <a:blipFill>
            <a:blip r:embed="rId4">
              <a:extLst>
                <a:ext uri="{96DAC541-7B7A-43D3-8B79-37D633B846F1}">
                  <asvg:svgBlip xmlns:asvg="http://schemas.microsoft.com/office/drawing/2016/SVG/main" r:embed="rId5"/>
                </a:ext>
              </a:extLst>
            </a:blip>
            <a:stretch>
              <a:fillRect l="-10525" t="0" r="-10530" b="0"/>
            </a:stretch>
          </a:blipFill>
        </p:spPr>
      </p:sp>
      <p:sp>
        <p:nvSpPr>
          <p:cNvPr name="TextBox 9" id="9"/>
          <p:cNvSpPr txBox="true"/>
          <p:nvPr/>
        </p:nvSpPr>
        <p:spPr>
          <a:xfrm rot="0">
            <a:off x="2528440" y="1426664"/>
            <a:ext cx="1066648" cy="276225"/>
          </a:xfrm>
          <a:prstGeom prst="rect">
            <a:avLst/>
          </a:prstGeom>
        </p:spPr>
        <p:txBody>
          <a:bodyPr anchor="t" rtlCol="false" tIns="0" lIns="0" bIns="0" rIns="0">
            <a:spAutoFit/>
          </a:bodyPr>
          <a:lstStyle/>
          <a:p>
            <a:pPr algn="l">
              <a:lnSpc>
                <a:spcPts val="1937"/>
              </a:lnSpc>
            </a:pPr>
            <a:r>
              <a:rPr lang="en-US" sz="1375">
                <a:solidFill>
                  <a:srgbClr val="609DFF"/>
                </a:solidFill>
                <a:latin typeface="Merriweather"/>
                <a:ea typeface="Merriweather"/>
                <a:cs typeface="Merriweather"/>
                <a:sym typeface="Merriweather"/>
              </a:rPr>
              <a:t>EXECUTION</a:t>
            </a:r>
          </a:p>
        </p:txBody>
      </p:sp>
      <p:sp>
        <p:nvSpPr>
          <p:cNvPr name="TextBox 10" id="10"/>
          <p:cNvSpPr txBox="true"/>
          <p:nvPr/>
        </p:nvSpPr>
        <p:spPr>
          <a:xfrm rot="0">
            <a:off x="2115741" y="1815998"/>
            <a:ext cx="9531696" cy="728815"/>
          </a:xfrm>
          <a:prstGeom prst="rect">
            <a:avLst/>
          </a:prstGeom>
        </p:spPr>
        <p:txBody>
          <a:bodyPr anchor="t" rtlCol="false" tIns="0" lIns="0" bIns="0" rIns="0">
            <a:spAutoFit/>
          </a:bodyPr>
          <a:lstStyle/>
          <a:p>
            <a:pPr algn="l">
              <a:lnSpc>
                <a:spcPts val="5500"/>
              </a:lnSpc>
            </a:pPr>
            <a:r>
              <a:rPr lang="en-US" sz="4375">
                <a:solidFill>
                  <a:srgbClr val="F5F0F0"/>
                </a:solidFill>
                <a:latin typeface="Merriweather"/>
                <a:ea typeface="Merriweather"/>
                <a:cs typeface="Merriweather"/>
                <a:sym typeface="Merriweather"/>
              </a:rPr>
              <a:t>Four-Phase Development Approach</a:t>
            </a:r>
          </a:p>
        </p:txBody>
      </p:sp>
      <p:sp>
        <p:nvSpPr>
          <p:cNvPr name="TextBox 11" id="11"/>
          <p:cNvSpPr txBox="true"/>
          <p:nvPr/>
        </p:nvSpPr>
        <p:spPr>
          <a:xfrm rot="0">
            <a:off x="2115741" y="2769841"/>
            <a:ext cx="14056519" cy="63788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The project was executed through structured in to 4 milestones to ensure systematic development from raw data preparation to strategic insights.</a:t>
            </a:r>
          </a:p>
        </p:txBody>
      </p:sp>
      <p:grpSp>
        <p:nvGrpSpPr>
          <p:cNvPr name="Group 12" id="12"/>
          <p:cNvGrpSpPr/>
          <p:nvPr/>
        </p:nvGrpSpPr>
        <p:grpSpPr>
          <a:xfrm rot="0">
            <a:off x="2115741" y="3590773"/>
            <a:ext cx="7028259" cy="896245"/>
            <a:chOff x="0" y="0"/>
            <a:chExt cx="9371012" cy="1194994"/>
          </a:xfrm>
        </p:grpSpPr>
        <p:sp>
          <p:nvSpPr>
            <p:cNvPr name="Freeform 13" id="13"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6"/>
              <a:stretch>
                <a:fillRect l="-58" t="0" r="-57" b="-4"/>
              </a:stretch>
            </a:blipFill>
          </p:spPr>
        </p:sp>
      </p:grpSp>
      <p:sp>
        <p:nvSpPr>
          <p:cNvPr name="TextBox 14" id="14"/>
          <p:cNvSpPr txBox="true"/>
          <p:nvPr/>
        </p:nvSpPr>
        <p:spPr>
          <a:xfrm rot="0">
            <a:off x="2339731" y="4630636"/>
            <a:ext cx="4293098" cy="369094"/>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Data Collection &amp; Preprocessing</a:t>
            </a:r>
          </a:p>
        </p:txBody>
      </p:sp>
      <p:sp>
        <p:nvSpPr>
          <p:cNvPr name="TextBox 15" id="15"/>
          <p:cNvSpPr txBox="true"/>
          <p:nvPr/>
        </p:nvSpPr>
        <p:spPr>
          <a:xfrm rot="0">
            <a:off x="2339731" y="5078311"/>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Collected and cleaned restaurant dataset using Power Query. Handled missing values, standardized formats, and created derived columns for analysis.</a:t>
            </a:r>
          </a:p>
        </p:txBody>
      </p:sp>
      <p:grpSp>
        <p:nvGrpSpPr>
          <p:cNvPr name="Group 16" id="16"/>
          <p:cNvGrpSpPr/>
          <p:nvPr/>
        </p:nvGrpSpPr>
        <p:grpSpPr>
          <a:xfrm rot="0">
            <a:off x="9144000" y="3590773"/>
            <a:ext cx="7028259" cy="896245"/>
            <a:chOff x="0" y="0"/>
            <a:chExt cx="9371012" cy="1194994"/>
          </a:xfrm>
        </p:grpSpPr>
        <p:sp>
          <p:nvSpPr>
            <p:cNvPr name="Freeform 17" id="17"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7"/>
              <a:stretch>
                <a:fillRect l="-58" t="0" r="-57" b="-4"/>
              </a:stretch>
            </a:blipFill>
          </p:spPr>
        </p:sp>
      </p:grpSp>
      <p:sp>
        <p:nvSpPr>
          <p:cNvPr name="TextBox 18" id="18"/>
          <p:cNvSpPr txBox="true"/>
          <p:nvPr/>
        </p:nvSpPr>
        <p:spPr>
          <a:xfrm rot="0">
            <a:off x="9367990" y="4630636"/>
            <a:ext cx="3998119" cy="369094"/>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Core Dashboard Development</a:t>
            </a:r>
          </a:p>
        </p:txBody>
      </p:sp>
      <p:sp>
        <p:nvSpPr>
          <p:cNvPr name="TextBox 19" id="19"/>
          <p:cNvSpPr txBox="true"/>
          <p:nvPr/>
        </p:nvSpPr>
        <p:spPr>
          <a:xfrm rot="0">
            <a:off x="9367990" y="5078311"/>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Built initial dashboards analyzing customer engagement, ratings, cuisine popularity, pricing trends, and location-based patterns.</a:t>
            </a:r>
          </a:p>
        </p:txBody>
      </p:sp>
      <p:grpSp>
        <p:nvGrpSpPr>
          <p:cNvPr name="Group 20" id="20"/>
          <p:cNvGrpSpPr/>
          <p:nvPr/>
        </p:nvGrpSpPr>
        <p:grpSpPr>
          <a:xfrm rot="0">
            <a:off x="2115741" y="6249591"/>
            <a:ext cx="7028259" cy="896245"/>
            <a:chOff x="0" y="0"/>
            <a:chExt cx="9371012" cy="1194994"/>
          </a:xfrm>
        </p:grpSpPr>
        <p:sp>
          <p:nvSpPr>
            <p:cNvPr name="Freeform 21" id="21"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8"/>
              <a:stretch>
                <a:fillRect l="-58" t="0" r="-57" b="-4"/>
              </a:stretch>
            </a:blipFill>
          </p:spPr>
        </p:sp>
      </p:grpSp>
      <p:sp>
        <p:nvSpPr>
          <p:cNvPr name="TextBox 22" id="22"/>
          <p:cNvSpPr txBox="true"/>
          <p:nvPr/>
        </p:nvSpPr>
        <p:spPr>
          <a:xfrm rot="0">
            <a:off x="2339731" y="7289454"/>
            <a:ext cx="2801093" cy="369094"/>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Advanced Analytics</a:t>
            </a:r>
          </a:p>
        </p:txBody>
      </p:sp>
      <p:sp>
        <p:nvSpPr>
          <p:cNvPr name="TextBox 23" id="23"/>
          <p:cNvSpPr txBox="true"/>
          <p:nvPr/>
        </p:nvSpPr>
        <p:spPr>
          <a:xfrm rot="0">
            <a:off x="2339731" y="7737129"/>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Created sophisticated dashboards evaluating rating consistency and customer participation. Explored analytical relationships between votes and ratings.</a:t>
            </a:r>
          </a:p>
        </p:txBody>
      </p:sp>
      <p:grpSp>
        <p:nvGrpSpPr>
          <p:cNvPr name="Group 24" id="24"/>
          <p:cNvGrpSpPr/>
          <p:nvPr/>
        </p:nvGrpSpPr>
        <p:grpSpPr>
          <a:xfrm rot="0">
            <a:off x="9144000" y="6249591"/>
            <a:ext cx="7028259" cy="896245"/>
            <a:chOff x="0" y="0"/>
            <a:chExt cx="9371012" cy="1194994"/>
          </a:xfrm>
        </p:grpSpPr>
        <p:sp>
          <p:nvSpPr>
            <p:cNvPr name="Freeform 25" id="25" descr="preencoded.png"/>
            <p:cNvSpPr/>
            <p:nvPr/>
          </p:nvSpPr>
          <p:spPr>
            <a:xfrm flipH="false" flipV="false" rot="0">
              <a:off x="0" y="0"/>
              <a:ext cx="9371076" cy="1194943"/>
            </a:xfrm>
            <a:custGeom>
              <a:avLst/>
              <a:gdLst/>
              <a:ahLst/>
              <a:cxnLst/>
              <a:rect r="r" b="b" t="t" l="l"/>
              <a:pathLst>
                <a:path h="1194943" w="9371076">
                  <a:moveTo>
                    <a:pt x="0" y="0"/>
                  </a:moveTo>
                  <a:lnTo>
                    <a:pt x="9371076" y="0"/>
                  </a:lnTo>
                  <a:lnTo>
                    <a:pt x="9371076" y="1194943"/>
                  </a:lnTo>
                  <a:lnTo>
                    <a:pt x="0" y="1194943"/>
                  </a:lnTo>
                  <a:lnTo>
                    <a:pt x="0" y="0"/>
                  </a:lnTo>
                  <a:close/>
                </a:path>
              </a:pathLst>
            </a:custGeom>
            <a:blipFill>
              <a:blip r:embed="rId9"/>
              <a:stretch>
                <a:fillRect l="-58" t="0" r="-57" b="-4"/>
              </a:stretch>
            </a:blipFill>
          </p:spPr>
        </p:sp>
      </p:grpSp>
      <p:sp>
        <p:nvSpPr>
          <p:cNvPr name="TextBox 26" id="26"/>
          <p:cNvSpPr txBox="true"/>
          <p:nvPr/>
        </p:nvSpPr>
        <p:spPr>
          <a:xfrm rot="0">
            <a:off x="9367990" y="7289454"/>
            <a:ext cx="2801093" cy="369094"/>
          </a:xfrm>
          <a:prstGeom prst="rect">
            <a:avLst/>
          </a:prstGeom>
        </p:spPr>
        <p:txBody>
          <a:bodyPr anchor="t" rtlCol="false" tIns="0" lIns="0" bIns="0" rIns="0">
            <a:spAutoFit/>
          </a:bodyPr>
          <a:lstStyle/>
          <a:p>
            <a:pPr algn="l">
              <a:lnSpc>
                <a:spcPts val="2750"/>
              </a:lnSpc>
            </a:pPr>
            <a:r>
              <a:rPr lang="en-US" sz="2187">
                <a:solidFill>
                  <a:srgbClr val="E2E6E9"/>
                </a:solidFill>
                <a:latin typeface="Merriweather"/>
                <a:ea typeface="Merriweather"/>
                <a:cs typeface="Merriweather"/>
                <a:sym typeface="Merriweather"/>
              </a:rPr>
              <a:t>Strategic Insights</a:t>
            </a:r>
          </a:p>
        </p:txBody>
      </p:sp>
      <p:sp>
        <p:nvSpPr>
          <p:cNvPr name="TextBox 27" id="27"/>
          <p:cNvSpPr txBox="true"/>
          <p:nvPr/>
        </p:nvSpPr>
        <p:spPr>
          <a:xfrm rot="0">
            <a:off x="9367990" y="7737129"/>
            <a:ext cx="6580289" cy="947290"/>
          </a:xfrm>
          <a:prstGeom prst="rect">
            <a:avLst/>
          </a:prstGeom>
        </p:spPr>
        <p:txBody>
          <a:bodyPr anchor="t" rtlCol="false" tIns="0" lIns="0" bIns="0" rIns="0">
            <a:spAutoFit/>
          </a:bodyPr>
          <a:lstStyle/>
          <a:p>
            <a:pPr algn="l">
              <a:lnSpc>
                <a:spcPts val="2375"/>
              </a:lnSpc>
            </a:pPr>
            <a:r>
              <a:rPr lang="en-US" sz="1750">
                <a:solidFill>
                  <a:srgbClr val="E2E6E9"/>
                </a:solidFill>
                <a:latin typeface="Merriweather"/>
                <a:ea typeface="Merriweather"/>
                <a:cs typeface="Merriweather"/>
                <a:sym typeface="Merriweather"/>
              </a:rPr>
              <a:t>Categorized restaurants into action-based groups: promotion, improvement, or monitoring. Converted findings into decision frameworks.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17689" y="897731"/>
            <a:ext cx="14706895" cy="946699"/>
          </a:xfrm>
          <a:prstGeom prst="rect">
            <a:avLst/>
          </a:prstGeom>
        </p:spPr>
        <p:txBody>
          <a:bodyPr anchor="t" rtlCol="false" tIns="0" lIns="0" bIns="0" rIns="0">
            <a:spAutoFit/>
          </a:bodyPr>
          <a:lstStyle/>
          <a:p>
            <a:pPr algn="l">
              <a:lnSpc>
                <a:spcPts val="7124"/>
              </a:lnSpc>
            </a:pPr>
            <a:r>
              <a:rPr lang="en-US" sz="5687">
                <a:solidFill>
                  <a:srgbClr val="F5F0F0"/>
                </a:solidFill>
                <a:latin typeface="Merriweather"/>
                <a:ea typeface="Merriweather"/>
                <a:cs typeface="Merriweather"/>
                <a:sym typeface="Merriweather"/>
              </a:rPr>
              <a:t>Data Foundation: Collection &amp; Preparation</a:t>
            </a:r>
          </a:p>
        </p:txBody>
      </p:sp>
      <p:sp>
        <p:nvSpPr>
          <p:cNvPr name="TextBox 7" id="7"/>
          <p:cNvSpPr txBox="true"/>
          <p:nvPr/>
        </p:nvSpPr>
        <p:spPr>
          <a:xfrm rot="0">
            <a:off x="1017689" y="2510285"/>
            <a:ext cx="4795990" cy="473278"/>
          </a:xfrm>
          <a:prstGeom prst="rect">
            <a:avLst/>
          </a:prstGeom>
        </p:spPr>
        <p:txBody>
          <a:bodyPr anchor="t" rtlCol="false" tIns="0" lIns="0" bIns="0" rIns="0">
            <a:spAutoFit/>
          </a:bodyPr>
          <a:lstStyle/>
          <a:p>
            <a:pPr algn="l">
              <a:lnSpc>
                <a:spcPts val="3562"/>
              </a:lnSpc>
            </a:pPr>
            <a:r>
              <a:rPr lang="en-US" sz="2812">
                <a:solidFill>
                  <a:srgbClr val="F5F0F0"/>
                </a:solidFill>
                <a:latin typeface="Merriweather"/>
                <a:ea typeface="Merriweather"/>
                <a:cs typeface="Merriweather"/>
                <a:sym typeface="Merriweather"/>
              </a:rPr>
              <a:t>Dataset Source &amp; Attributes</a:t>
            </a:r>
          </a:p>
        </p:txBody>
      </p:sp>
      <p:sp>
        <p:nvSpPr>
          <p:cNvPr name="TextBox 8" id="8"/>
          <p:cNvSpPr txBox="true"/>
          <p:nvPr/>
        </p:nvSpPr>
        <p:spPr>
          <a:xfrm rot="0">
            <a:off x="1017689" y="3190875"/>
            <a:ext cx="7771657" cy="1422197"/>
          </a:xfrm>
          <a:prstGeom prst="rect">
            <a:avLst/>
          </a:prstGeom>
        </p:spPr>
        <p:txBody>
          <a:bodyPr anchor="t" rtlCol="false" tIns="0" lIns="0" bIns="0" rIns="0">
            <a:spAutoFit/>
          </a:bodyPr>
          <a:lstStyle/>
          <a:p>
            <a:pPr algn="l">
              <a:lnSpc>
                <a:spcPts val="3499"/>
              </a:lnSpc>
            </a:pPr>
            <a:r>
              <a:rPr lang="en-US" sz="2249">
                <a:solidFill>
                  <a:srgbClr val="E2E6E9"/>
                </a:solidFill>
                <a:latin typeface="Merriweather"/>
                <a:ea typeface="Merriweather"/>
                <a:cs typeface="Merriweather"/>
                <a:sym typeface="Merriweather"/>
              </a:rPr>
              <a:t>The restaurant dataset was sourced from Kaggle, providing comprehensive global restaurant information including:</a:t>
            </a:r>
          </a:p>
        </p:txBody>
      </p:sp>
      <p:sp>
        <p:nvSpPr>
          <p:cNvPr name="TextBox 9" id="9"/>
          <p:cNvSpPr txBox="true"/>
          <p:nvPr/>
        </p:nvSpPr>
        <p:spPr>
          <a:xfrm rot="0">
            <a:off x="1017689" y="4793009"/>
            <a:ext cx="7771657" cy="2325862"/>
          </a:xfrm>
          <a:prstGeom prst="rect">
            <a:avLst/>
          </a:prstGeom>
        </p:spPr>
        <p:txBody>
          <a:bodyPr anchor="t" rtlCol="false" tIns="0" lIns="0" bIns="0" rIns="0">
            <a:spAutoFit/>
          </a:bodyPr>
          <a:lstStyle/>
          <a:p>
            <a:pPr algn="l" marL="339328" indent="-169664" lvl="1">
              <a:lnSpc>
                <a:spcPts val="3499"/>
              </a:lnSpc>
              <a:buFont typeface="Arial"/>
              <a:buChar char="•"/>
            </a:pPr>
            <a:r>
              <a:rPr lang="en-US" sz="2249">
                <a:solidFill>
                  <a:srgbClr val="E2E6E9"/>
                </a:solidFill>
                <a:latin typeface="Merriweather"/>
                <a:ea typeface="Merriweather"/>
                <a:cs typeface="Merriweather"/>
                <a:sym typeface="Merriweather"/>
              </a:rPr>
              <a:t>Location details and geographic data</a:t>
            </a:r>
          </a:p>
          <a:p>
            <a:pPr algn="l" marL="339328" indent="-169664" lvl="1">
              <a:lnSpc>
                <a:spcPts val="3499"/>
              </a:lnSpc>
              <a:buFont typeface="Arial"/>
              <a:buChar char="•"/>
            </a:pPr>
            <a:r>
              <a:rPr lang="en-US" sz="2249">
                <a:solidFill>
                  <a:srgbClr val="E2E6E9"/>
                </a:solidFill>
                <a:latin typeface="Merriweather"/>
                <a:ea typeface="Merriweather"/>
                <a:cs typeface="Merriweather"/>
                <a:sym typeface="Merriweather"/>
              </a:rPr>
              <a:t>Cuisine types and category classifications</a:t>
            </a:r>
          </a:p>
          <a:p>
            <a:pPr algn="l" marL="339328" indent="-169664" lvl="1">
              <a:lnSpc>
                <a:spcPts val="3499"/>
              </a:lnSpc>
              <a:buFont typeface="Arial"/>
              <a:buChar char="•"/>
            </a:pPr>
            <a:r>
              <a:rPr lang="en-US" sz="2249">
                <a:solidFill>
                  <a:srgbClr val="E2E6E9"/>
                </a:solidFill>
                <a:latin typeface="Merriweather"/>
                <a:ea typeface="Merriweather"/>
                <a:cs typeface="Merriweather"/>
                <a:sym typeface="Merriweather"/>
              </a:rPr>
              <a:t>Pricing structures and cost indicators</a:t>
            </a:r>
          </a:p>
          <a:p>
            <a:pPr algn="l" marL="339328" indent="-169664" lvl="1">
              <a:lnSpc>
                <a:spcPts val="3499"/>
              </a:lnSpc>
              <a:buFont typeface="Arial"/>
              <a:buChar char="•"/>
            </a:pPr>
            <a:r>
              <a:rPr lang="en-US" sz="2249">
                <a:solidFill>
                  <a:srgbClr val="E2E6E9"/>
                </a:solidFill>
                <a:latin typeface="Merriweather"/>
                <a:ea typeface="Merriweather"/>
                <a:cs typeface="Merriweather"/>
                <a:sym typeface="Merriweather"/>
              </a:rPr>
              <a:t>Customer ratings and vote counts</a:t>
            </a:r>
          </a:p>
          <a:p>
            <a:pPr algn="l" marL="339328" indent="-169664" lvl="1">
              <a:lnSpc>
                <a:spcPts val="3499"/>
              </a:lnSpc>
              <a:buFont typeface="Arial"/>
              <a:buChar char="•"/>
            </a:pPr>
            <a:r>
              <a:rPr lang="en-US" sz="2249">
                <a:solidFill>
                  <a:srgbClr val="E2E6E9"/>
                </a:solidFill>
                <a:latin typeface="Merriweather"/>
                <a:ea typeface="Merriweather"/>
                <a:cs typeface="Merriweather"/>
                <a:sym typeface="Merriweather"/>
              </a:rPr>
              <a:t>Service availability features</a:t>
            </a:r>
          </a:p>
        </p:txBody>
      </p:sp>
      <p:sp>
        <p:nvSpPr>
          <p:cNvPr name="TextBox 10" id="10"/>
          <p:cNvSpPr txBox="true"/>
          <p:nvPr/>
        </p:nvSpPr>
        <p:spPr>
          <a:xfrm rot="0">
            <a:off x="1017689" y="7011238"/>
            <a:ext cx="7771657" cy="1422197"/>
          </a:xfrm>
          <a:prstGeom prst="rect">
            <a:avLst/>
          </a:prstGeom>
        </p:spPr>
        <p:txBody>
          <a:bodyPr anchor="t" rtlCol="false" tIns="0" lIns="0" bIns="0" rIns="0">
            <a:spAutoFit/>
          </a:bodyPr>
          <a:lstStyle/>
          <a:p>
            <a:pPr algn="l">
              <a:lnSpc>
                <a:spcPts val="3499"/>
              </a:lnSpc>
            </a:pPr>
            <a:r>
              <a:rPr lang="en-US" sz="2249">
                <a:solidFill>
                  <a:srgbClr val="E2E6E9"/>
                </a:solidFill>
                <a:latin typeface="Merriweather"/>
                <a:ea typeface="Merriweather"/>
                <a:cs typeface="Merriweather"/>
                <a:sym typeface="Merriweather"/>
              </a:rPr>
              <a:t>This diverse dataset enables multi-dimensional analysis of restaurant performance and customer behavior patterns.</a:t>
            </a:r>
          </a:p>
        </p:txBody>
      </p:sp>
      <p:grpSp>
        <p:nvGrpSpPr>
          <p:cNvPr name="Group 11" id="11"/>
          <p:cNvGrpSpPr/>
          <p:nvPr/>
        </p:nvGrpSpPr>
        <p:grpSpPr>
          <a:xfrm rot="0">
            <a:off x="9298781" y="2255339"/>
            <a:ext cx="8190462" cy="7095677"/>
            <a:chOff x="0" y="0"/>
            <a:chExt cx="10920616" cy="9460903"/>
          </a:xfrm>
        </p:grpSpPr>
        <p:sp>
          <p:nvSpPr>
            <p:cNvPr name="Freeform 12" id="12"/>
            <p:cNvSpPr/>
            <p:nvPr/>
          </p:nvSpPr>
          <p:spPr>
            <a:xfrm flipH="false" flipV="false" rot="0">
              <a:off x="0" y="0"/>
              <a:ext cx="10920602" cy="9460992"/>
            </a:xfrm>
            <a:custGeom>
              <a:avLst/>
              <a:gdLst/>
              <a:ahLst/>
              <a:cxnLst/>
              <a:rect r="r" b="b" t="t" l="l"/>
              <a:pathLst>
                <a:path h="9460992" w="10920602">
                  <a:moveTo>
                    <a:pt x="0" y="279146"/>
                  </a:moveTo>
                  <a:cubicBezTo>
                    <a:pt x="0" y="124968"/>
                    <a:pt x="124968" y="0"/>
                    <a:pt x="279146" y="0"/>
                  </a:cubicBezTo>
                  <a:lnTo>
                    <a:pt x="10641457" y="0"/>
                  </a:lnTo>
                  <a:cubicBezTo>
                    <a:pt x="10795635" y="0"/>
                    <a:pt x="10920602" y="124968"/>
                    <a:pt x="10920602" y="279146"/>
                  </a:cubicBezTo>
                  <a:lnTo>
                    <a:pt x="10920602" y="9181846"/>
                  </a:lnTo>
                  <a:cubicBezTo>
                    <a:pt x="10920602" y="9336024"/>
                    <a:pt x="10795635" y="9460992"/>
                    <a:pt x="10641457" y="9460992"/>
                  </a:cubicBezTo>
                  <a:lnTo>
                    <a:pt x="279146" y="9460992"/>
                  </a:lnTo>
                  <a:cubicBezTo>
                    <a:pt x="124968" y="9460865"/>
                    <a:pt x="0" y="9335897"/>
                    <a:pt x="0" y="9181846"/>
                  </a:cubicBezTo>
                  <a:close/>
                </a:path>
              </a:pathLst>
            </a:custGeom>
            <a:solidFill>
              <a:srgbClr val="609DFF">
                <a:alpha val="90196"/>
              </a:srgbClr>
            </a:solidFill>
          </p:spPr>
        </p:sp>
      </p:grpSp>
      <p:sp>
        <p:nvSpPr>
          <p:cNvPr name="TextBox 13" id="13"/>
          <p:cNvSpPr txBox="true"/>
          <p:nvPr/>
        </p:nvSpPr>
        <p:spPr>
          <a:xfrm rot="0">
            <a:off x="9589446" y="2510285"/>
            <a:ext cx="3634530" cy="473278"/>
          </a:xfrm>
          <a:prstGeom prst="rect">
            <a:avLst/>
          </a:prstGeom>
        </p:spPr>
        <p:txBody>
          <a:bodyPr anchor="t" rtlCol="false" tIns="0" lIns="0" bIns="0" rIns="0">
            <a:spAutoFit/>
          </a:bodyPr>
          <a:lstStyle/>
          <a:p>
            <a:pPr algn="l">
              <a:lnSpc>
                <a:spcPts val="3562"/>
              </a:lnSpc>
            </a:pPr>
            <a:r>
              <a:rPr lang="en-US" sz="2812">
                <a:solidFill>
                  <a:srgbClr val="000000"/>
                </a:solidFill>
                <a:latin typeface="Merriweather"/>
                <a:ea typeface="Merriweather"/>
                <a:cs typeface="Merriweather"/>
                <a:sym typeface="Merriweather"/>
              </a:rPr>
              <a:t>Preprocessing Steps</a:t>
            </a:r>
          </a:p>
        </p:txBody>
      </p:sp>
      <p:sp>
        <p:nvSpPr>
          <p:cNvPr name="TextBox 14" id="14"/>
          <p:cNvSpPr txBox="true"/>
          <p:nvPr/>
        </p:nvSpPr>
        <p:spPr>
          <a:xfrm rot="0">
            <a:off x="9589446" y="3190875"/>
            <a:ext cx="7609132" cy="970359"/>
          </a:xfrm>
          <a:prstGeom prst="rect">
            <a:avLst/>
          </a:prstGeom>
        </p:spPr>
        <p:txBody>
          <a:bodyPr anchor="t" rtlCol="false" tIns="0" lIns="0" bIns="0" rIns="0">
            <a:spAutoFit/>
          </a:bodyPr>
          <a:lstStyle/>
          <a:p>
            <a:pPr algn="l">
              <a:lnSpc>
                <a:spcPts val="3499"/>
              </a:lnSpc>
            </a:pPr>
            <a:r>
              <a:rPr lang="en-US" sz="2249">
                <a:solidFill>
                  <a:srgbClr val="000000"/>
                </a:solidFill>
                <a:latin typeface="Merriweather"/>
                <a:ea typeface="Merriweather"/>
                <a:cs typeface="Merriweather"/>
                <a:sym typeface="Merriweather"/>
              </a:rPr>
              <a:t>Using Power Query, the data underwent rigorous cleaning to ensure quality and consistency:</a:t>
            </a:r>
          </a:p>
        </p:txBody>
      </p:sp>
      <p:sp>
        <p:nvSpPr>
          <p:cNvPr name="TextBox 15" id="15"/>
          <p:cNvSpPr txBox="true"/>
          <p:nvPr/>
        </p:nvSpPr>
        <p:spPr>
          <a:xfrm rot="0">
            <a:off x="9589446" y="4341171"/>
            <a:ext cx="7609132" cy="2325862"/>
          </a:xfrm>
          <a:prstGeom prst="rect">
            <a:avLst/>
          </a:prstGeom>
        </p:spPr>
        <p:txBody>
          <a:bodyPr anchor="t" rtlCol="false" tIns="0" lIns="0" bIns="0" rIns="0">
            <a:spAutoFit/>
          </a:bodyPr>
          <a:lstStyle/>
          <a:p>
            <a:pPr algn="l" marL="339328" indent="-169664" lvl="1">
              <a:lnSpc>
                <a:spcPts val="3499"/>
              </a:lnSpc>
              <a:buFont typeface="Arial"/>
              <a:buChar char="•"/>
            </a:pPr>
            <a:r>
              <a:rPr lang="en-US" sz="2249">
                <a:solidFill>
                  <a:srgbClr val="000000"/>
                </a:solidFill>
                <a:latin typeface="Merriweather"/>
                <a:ea typeface="Merriweather"/>
                <a:cs typeface="Merriweather"/>
                <a:sym typeface="Merriweather"/>
              </a:rPr>
              <a:t>Handled missing and incomplete values</a:t>
            </a:r>
          </a:p>
          <a:p>
            <a:pPr algn="l" marL="339328" indent="-169664" lvl="1">
              <a:lnSpc>
                <a:spcPts val="3499"/>
              </a:lnSpc>
              <a:buFont typeface="Arial"/>
              <a:buChar char="•"/>
            </a:pPr>
            <a:r>
              <a:rPr lang="en-US" sz="2249">
                <a:solidFill>
                  <a:srgbClr val="000000"/>
                </a:solidFill>
                <a:latin typeface="Merriweather"/>
                <a:ea typeface="Merriweather"/>
                <a:cs typeface="Merriweather"/>
                <a:sym typeface="Merriweather"/>
              </a:rPr>
              <a:t>Corrected data types and formats</a:t>
            </a:r>
          </a:p>
          <a:p>
            <a:pPr algn="l" marL="339328" indent="-169664" lvl="1">
              <a:lnSpc>
                <a:spcPts val="3499"/>
              </a:lnSpc>
              <a:buFont typeface="Arial"/>
              <a:buChar char="•"/>
            </a:pPr>
            <a:r>
              <a:rPr lang="en-US" sz="2249">
                <a:solidFill>
                  <a:srgbClr val="000000"/>
                </a:solidFill>
                <a:latin typeface="Merriweather"/>
                <a:ea typeface="Merriweather"/>
                <a:cs typeface="Merriweather"/>
                <a:sym typeface="Merriweather"/>
              </a:rPr>
              <a:t>Removed unnecessary fields</a:t>
            </a:r>
          </a:p>
          <a:p>
            <a:pPr algn="l" marL="339328" indent="-169664" lvl="1">
              <a:lnSpc>
                <a:spcPts val="3499"/>
              </a:lnSpc>
              <a:buFont typeface="Arial"/>
              <a:buChar char="•"/>
            </a:pPr>
            <a:r>
              <a:rPr lang="en-US" sz="2249">
                <a:solidFill>
                  <a:srgbClr val="000000"/>
                </a:solidFill>
                <a:latin typeface="Merriweather"/>
                <a:ea typeface="Merriweather"/>
                <a:cs typeface="Merriweather"/>
                <a:sym typeface="Merriweather"/>
              </a:rPr>
              <a:t>Created analytical columns: vote buckets, quality classifications, status indicators</a:t>
            </a:r>
          </a:p>
        </p:txBody>
      </p:sp>
      <p:sp>
        <p:nvSpPr>
          <p:cNvPr name="TextBox 16" id="16"/>
          <p:cNvSpPr txBox="true"/>
          <p:nvPr/>
        </p:nvSpPr>
        <p:spPr>
          <a:xfrm rot="0">
            <a:off x="9589446" y="6463551"/>
            <a:ext cx="7609132" cy="970359"/>
          </a:xfrm>
          <a:prstGeom prst="rect">
            <a:avLst/>
          </a:prstGeom>
        </p:spPr>
        <p:txBody>
          <a:bodyPr anchor="t" rtlCol="false" tIns="0" lIns="0" bIns="0" rIns="0">
            <a:spAutoFit/>
          </a:bodyPr>
          <a:lstStyle/>
          <a:p>
            <a:pPr algn="l">
              <a:lnSpc>
                <a:spcPts val="3499"/>
              </a:lnSpc>
            </a:pPr>
            <a:r>
              <a:rPr lang="en-US" sz="2249">
                <a:solidFill>
                  <a:srgbClr val="000000"/>
                </a:solidFill>
                <a:latin typeface="Merriweather"/>
                <a:ea typeface="Merriweather"/>
                <a:cs typeface="Merriweather"/>
                <a:sym typeface="Merriweather"/>
              </a:rPr>
              <a:t>These steps ensured clean, structured data ready for visualization.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16049015" y="9686925"/>
            <a:ext cx="2153260" cy="514350"/>
            <a:chOff x="0" y="0"/>
            <a:chExt cx="2871013"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59771" y="2802141"/>
            <a:ext cx="7809014" cy="706936"/>
          </a:xfrm>
          <a:prstGeom prst="rect">
            <a:avLst/>
          </a:prstGeom>
        </p:spPr>
        <p:txBody>
          <a:bodyPr anchor="t" rtlCol="false" tIns="0" lIns="0" bIns="0" rIns="0">
            <a:spAutoFit/>
          </a:bodyPr>
          <a:lstStyle/>
          <a:p>
            <a:pPr algn="l">
              <a:lnSpc>
                <a:spcPts val="5312"/>
              </a:lnSpc>
            </a:pPr>
            <a:r>
              <a:rPr lang="en-US" sz="4250">
                <a:solidFill>
                  <a:srgbClr val="F5F0F0"/>
                </a:solidFill>
                <a:latin typeface="Merriweather"/>
                <a:ea typeface="Merriweather"/>
                <a:cs typeface="Merriweather"/>
                <a:sym typeface="Merriweather"/>
              </a:rPr>
              <a:t>Navigating Project Challenges</a:t>
            </a:r>
          </a:p>
        </p:txBody>
      </p:sp>
      <p:grpSp>
        <p:nvGrpSpPr>
          <p:cNvPr name="Group 11" id="11"/>
          <p:cNvGrpSpPr/>
          <p:nvPr/>
        </p:nvGrpSpPr>
        <p:grpSpPr>
          <a:xfrm rot="0">
            <a:off x="755009" y="3733352"/>
            <a:ext cx="3211116" cy="2964209"/>
            <a:chOff x="0" y="0"/>
            <a:chExt cx="4281488" cy="3952278"/>
          </a:xfrm>
        </p:grpSpPr>
        <p:sp>
          <p:nvSpPr>
            <p:cNvPr name="Freeform 12" id="12"/>
            <p:cNvSpPr/>
            <p:nvPr/>
          </p:nvSpPr>
          <p:spPr>
            <a:xfrm flipH="false" flipV="false" rot="0">
              <a:off x="6350" y="6350"/>
              <a:ext cx="4268851" cy="3939540"/>
            </a:xfrm>
            <a:custGeom>
              <a:avLst/>
              <a:gdLst/>
              <a:ahLst/>
              <a:cxnLst/>
              <a:rect r="r" b="b" t="t" l="l"/>
              <a:pathLst>
                <a:path h="3939540" w="4268851">
                  <a:moveTo>
                    <a:pt x="0" y="121539"/>
                  </a:moveTo>
                  <a:cubicBezTo>
                    <a:pt x="0" y="54483"/>
                    <a:pt x="54483" y="0"/>
                    <a:pt x="121666" y="0"/>
                  </a:cubicBezTo>
                  <a:lnTo>
                    <a:pt x="4147185" y="0"/>
                  </a:lnTo>
                  <a:cubicBezTo>
                    <a:pt x="4214368" y="0"/>
                    <a:pt x="4268851" y="54483"/>
                    <a:pt x="4268851" y="121539"/>
                  </a:cubicBezTo>
                  <a:lnTo>
                    <a:pt x="4268851" y="3818001"/>
                  </a:lnTo>
                  <a:cubicBezTo>
                    <a:pt x="4268851" y="3885184"/>
                    <a:pt x="4214368" y="3939540"/>
                    <a:pt x="4147185" y="3939540"/>
                  </a:cubicBezTo>
                  <a:lnTo>
                    <a:pt x="121666" y="3939540"/>
                  </a:lnTo>
                  <a:cubicBezTo>
                    <a:pt x="54483" y="3939540"/>
                    <a:pt x="0" y="3885057"/>
                    <a:pt x="0" y="3818001"/>
                  </a:cubicBezTo>
                  <a:close/>
                </a:path>
              </a:pathLst>
            </a:custGeom>
            <a:solidFill>
              <a:srgbClr val="003180"/>
            </a:solidFill>
          </p:spPr>
        </p:sp>
        <p:sp>
          <p:nvSpPr>
            <p:cNvPr name="Freeform 13" id="13"/>
            <p:cNvSpPr/>
            <p:nvPr/>
          </p:nvSpPr>
          <p:spPr>
            <a:xfrm flipH="false" flipV="false" rot="0">
              <a:off x="0" y="0"/>
              <a:ext cx="4281551" cy="3952240"/>
            </a:xfrm>
            <a:custGeom>
              <a:avLst/>
              <a:gdLst/>
              <a:ahLst/>
              <a:cxnLst/>
              <a:rect r="r" b="b" t="t" l="l"/>
              <a:pathLst>
                <a:path h="3952240" w="4281551">
                  <a:moveTo>
                    <a:pt x="0" y="127889"/>
                  </a:moveTo>
                  <a:cubicBezTo>
                    <a:pt x="0" y="57277"/>
                    <a:pt x="57277" y="0"/>
                    <a:pt x="128016" y="0"/>
                  </a:cubicBezTo>
                  <a:lnTo>
                    <a:pt x="4153535" y="0"/>
                  </a:lnTo>
                  <a:lnTo>
                    <a:pt x="4153535" y="6350"/>
                  </a:lnTo>
                  <a:lnTo>
                    <a:pt x="4153535" y="0"/>
                  </a:lnTo>
                  <a:cubicBezTo>
                    <a:pt x="4224147" y="0"/>
                    <a:pt x="4281551" y="57277"/>
                    <a:pt x="4281551" y="127889"/>
                  </a:cubicBezTo>
                  <a:lnTo>
                    <a:pt x="4275201" y="127889"/>
                  </a:lnTo>
                  <a:lnTo>
                    <a:pt x="4281551" y="127889"/>
                  </a:lnTo>
                  <a:lnTo>
                    <a:pt x="4281551" y="3824351"/>
                  </a:lnTo>
                  <a:lnTo>
                    <a:pt x="4275201" y="3824351"/>
                  </a:lnTo>
                  <a:lnTo>
                    <a:pt x="4281551" y="3824351"/>
                  </a:lnTo>
                  <a:cubicBezTo>
                    <a:pt x="4281551" y="3894963"/>
                    <a:pt x="4224274" y="3952240"/>
                    <a:pt x="4153535" y="3952240"/>
                  </a:cubicBezTo>
                  <a:lnTo>
                    <a:pt x="4153535" y="3945890"/>
                  </a:lnTo>
                  <a:lnTo>
                    <a:pt x="4153535"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535" y="3939540"/>
                  </a:lnTo>
                  <a:cubicBezTo>
                    <a:pt x="4217162" y="3939540"/>
                    <a:pt x="4268851" y="3887978"/>
                    <a:pt x="4268851" y="3824351"/>
                  </a:cubicBezTo>
                  <a:lnTo>
                    <a:pt x="4268851" y="127889"/>
                  </a:lnTo>
                  <a:cubicBezTo>
                    <a:pt x="4268851" y="64262"/>
                    <a:pt x="4217289" y="12700"/>
                    <a:pt x="4153535"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14" id="14"/>
          <p:cNvSpPr txBox="true"/>
          <p:nvPr/>
        </p:nvSpPr>
        <p:spPr>
          <a:xfrm rot="0">
            <a:off x="986285" y="3945579"/>
            <a:ext cx="2713434"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Data Quality Issues</a:t>
            </a:r>
          </a:p>
        </p:txBody>
      </p:sp>
      <p:sp>
        <p:nvSpPr>
          <p:cNvPr name="TextBox 15" id="15"/>
          <p:cNvSpPr txBox="true"/>
          <p:nvPr/>
        </p:nvSpPr>
        <p:spPr>
          <a:xfrm rot="0">
            <a:off x="986285" y="4366622"/>
            <a:ext cx="2748553" cy="1803797"/>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Handled incomplete and inconsistent data through careful cleaning and validation processes to ensure accurate analytical results.</a:t>
            </a:r>
          </a:p>
        </p:txBody>
      </p:sp>
      <p:grpSp>
        <p:nvGrpSpPr>
          <p:cNvPr name="Group 16" id="16"/>
          <p:cNvGrpSpPr/>
          <p:nvPr/>
        </p:nvGrpSpPr>
        <p:grpSpPr>
          <a:xfrm rot="0">
            <a:off x="4109295" y="3733352"/>
            <a:ext cx="3211268" cy="2964209"/>
            <a:chOff x="0" y="0"/>
            <a:chExt cx="4281691" cy="3952278"/>
          </a:xfrm>
        </p:grpSpPr>
        <p:sp>
          <p:nvSpPr>
            <p:cNvPr name="Freeform 17" id="17"/>
            <p:cNvSpPr/>
            <p:nvPr/>
          </p:nvSpPr>
          <p:spPr>
            <a:xfrm flipH="false" flipV="false" rot="0">
              <a:off x="6350" y="6350"/>
              <a:ext cx="4269105" cy="3939540"/>
            </a:xfrm>
            <a:custGeom>
              <a:avLst/>
              <a:gdLst/>
              <a:ahLst/>
              <a:cxnLst/>
              <a:rect r="r" b="b" t="t" l="l"/>
              <a:pathLst>
                <a:path h="3939540" w="4269105">
                  <a:moveTo>
                    <a:pt x="0" y="121539"/>
                  </a:moveTo>
                  <a:cubicBezTo>
                    <a:pt x="0" y="54483"/>
                    <a:pt x="54483" y="0"/>
                    <a:pt x="121666" y="0"/>
                  </a:cubicBezTo>
                  <a:lnTo>
                    <a:pt x="4147439" y="0"/>
                  </a:lnTo>
                  <a:cubicBezTo>
                    <a:pt x="4214622" y="0"/>
                    <a:pt x="4269105" y="54483"/>
                    <a:pt x="4269105" y="121539"/>
                  </a:cubicBezTo>
                  <a:lnTo>
                    <a:pt x="4269105" y="3818001"/>
                  </a:lnTo>
                  <a:cubicBezTo>
                    <a:pt x="4269105" y="3885184"/>
                    <a:pt x="4214622" y="3939540"/>
                    <a:pt x="4147439" y="3939540"/>
                  </a:cubicBezTo>
                  <a:lnTo>
                    <a:pt x="121666" y="3939540"/>
                  </a:lnTo>
                  <a:cubicBezTo>
                    <a:pt x="54483" y="3939540"/>
                    <a:pt x="0" y="3885057"/>
                    <a:pt x="0" y="3818001"/>
                  </a:cubicBezTo>
                  <a:close/>
                </a:path>
              </a:pathLst>
            </a:custGeom>
            <a:solidFill>
              <a:srgbClr val="003180"/>
            </a:solidFill>
          </p:spPr>
        </p:sp>
        <p:sp>
          <p:nvSpPr>
            <p:cNvPr name="Freeform 18" id="18"/>
            <p:cNvSpPr/>
            <p:nvPr/>
          </p:nvSpPr>
          <p:spPr>
            <a:xfrm flipH="false" flipV="false" rot="0">
              <a:off x="0" y="0"/>
              <a:ext cx="4281805" cy="3952240"/>
            </a:xfrm>
            <a:custGeom>
              <a:avLst/>
              <a:gdLst/>
              <a:ahLst/>
              <a:cxnLst/>
              <a:rect r="r" b="b" t="t" l="l"/>
              <a:pathLst>
                <a:path h="3952240" w="4281805">
                  <a:moveTo>
                    <a:pt x="0" y="127889"/>
                  </a:moveTo>
                  <a:cubicBezTo>
                    <a:pt x="0" y="57277"/>
                    <a:pt x="57277" y="0"/>
                    <a:pt x="128016" y="0"/>
                  </a:cubicBezTo>
                  <a:lnTo>
                    <a:pt x="4153789" y="0"/>
                  </a:lnTo>
                  <a:lnTo>
                    <a:pt x="4153789" y="6350"/>
                  </a:lnTo>
                  <a:lnTo>
                    <a:pt x="4153789" y="0"/>
                  </a:lnTo>
                  <a:cubicBezTo>
                    <a:pt x="4224401" y="0"/>
                    <a:pt x="4281805" y="57277"/>
                    <a:pt x="4281805" y="127889"/>
                  </a:cubicBezTo>
                  <a:lnTo>
                    <a:pt x="4275455" y="127889"/>
                  </a:lnTo>
                  <a:lnTo>
                    <a:pt x="4281805" y="127889"/>
                  </a:lnTo>
                  <a:lnTo>
                    <a:pt x="4281805" y="3824351"/>
                  </a:lnTo>
                  <a:lnTo>
                    <a:pt x="4275455" y="3824351"/>
                  </a:lnTo>
                  <a:lnTo>
                    <a:pt x="4281805" y="3824351"/>
                  </a:lnTo>
                  <a:cubicBezTo>
                    <a:pt x="4281805" y="3894963"/>
                    <a:pt x="4224528" y="3952240"/>
                    <a:pt x="4153789" y="3952240"/>
                  </a:cubicBezTo>
                  <a:lnTo>
                    <a:pt x="4153789" y="3945890"/>
                  </a:lnTo>
                  <a:lnTo>
                    <a:pt x="4153789"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789" y="3939540"/>
                  </a:lnTo>
                  <a:cubicBezTo>
                    <a:pt x="4217416" y="3939540"/>
                    <a:pt x="4269105" y="3887978"/>
                    <a:pt x="4269105" y="3824351"/>
                  </a:cubicBezTo>
                  <a:lnTo>
                    <a:pt x="4269105" y="127889"/>
                  </a:lnTo>
                  <a:cubicBezTo>
                    <a:pt x="4269105" y="64262"/>
                    <a:pt x="4217543" y="12700"/>
                    <a:pt x="4153789"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19" id="19"/>
          <p:cNvSpPr txBox="true"/>
          <p:nvPr/>
        </p:nvSpPr>
        <p:spPr>
          <a:xfrm rot="0">
            <a:off x="4340571" y="3945579"/>
            <a:ext cx="2724302"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Power BI Complexity</a:t>
            </a:r>
          </a:p>
        </p:txBody>
      </p:sp>
      <p:sp>
        <p:nvSpPr>
          <p:cNvPr name="TextBox 20" id="20"/>
          <p:cNvSpPr txBox="true"/>
          <p:nvPr/>
        </p:nvSpPr>
        <p:spPr>
          <a:xfrm rot="0">
            <a:off x="4340571" y="4366622"/>
            <a:ext cx="2748705" cy="2099672"/>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Managed filter interactions and calculated measures, particularly when analyzing rating reliability and customer engagement patterns.</a:t>
            </a:r>
          </a:p>
        </p:txBody>
      </p:sp>
      <p:grpSp>
        <p:nvGrpSpPr>
          <p:cNvPr name="Group 21" id="21"/>
          <p:cNvGrpSpPr/>
          <p:nvPr/>
        </p:nvGrpSpPr>
        <p:grpSpPr>
          <a:xfrm rot="0">
            <a:off x="7463733" y="3733352"/>
            <a:ext cx="3211116" cy="2964209"/>
            <a:chOff x="0" y="0"/>
            <a:chExt cx="4281488" cy="3952278"/>
          </a:xfrm>
        </p:grpSpPr>
        <p:sp>
          <p:nvSpPr>
            <p:cNvPr name="Freeform 22" id="22"/>
            <p:cNvSpPr/>
            <p:nvPr/>
          </p:nvSpPr>
          <p:spPr>
            <a:xfrm flipH="false" flipV="false" rot="0">
              <a:off x="6350" y="6350"/>
              <a:ext cx="4268851" cy="3939540"/>
            </a:xfrm>
            <a:custGeom>
              <a:avLst/>
              <a:gdLst/>
              <a:ahLst/>
              <a:cxnLst/>
              <a:rect r="r" b="b" t="t" l="l"/>
              <a:pathLst>
                <a:path h="3939540" w="4268851">
                  <a:moveTo>
                    <a:pt x="0" y="121539"/>
                  </a:moveTo>
                  <a:cubicBezTo>
                    <a:pt x="0" y="54483"/>
                    <a:pt x="54483" y="0"/>
                    <a:pt x="121666" y="0"/>
                  </a:cubicBezTo>
                  <a:lnTo>
                    <a:pt x="4147185" y="0"/>
                  </a:lnTo>
                  <a:cubicBezTo>
                    <a:pt x="4214368" y="0"/>
                    <a:pt x="4268851" y="54483"/>
                    <a:pt x="4268851" y="121539"/>
                  </a:cubicBezTo>
                  <a:lnTo>
                    <a:pt x="4268851" y="3818001"/>
                  </a:lnTo>
                  <a:cubicBezTo>
                    <a:pt x="4268851" y="3885184"/>
                    <a:pt x="4214368" y="3939540"/>
                    <a:pt x="4147185" y="3939540"/>
                  </a:cubicBezTo>
                  <a:lnTo>
                    <a:pt x="121666" y="3939540"/>
                  </a:lnTo>
                  <a:cubicBezTo>
                    <a:pt x="54483" y="3939540"/>
                    <a:pt x="0" y="3885057"/>
                    <a:pt x="0" y="3818001"/>
                  </a:cubicBezTo>
                  <a:close/>
                </a:path>
              </a:pathLst>
            </a:custGeom>
            <a:solidFill>
              <a:srgbClr val="003180"/>
            </a:solidFill>
          </p:spPr>
        </p:sp>
        <p:sp>
          <p:nvSpPr>
            <p:cNvPr name="Freeform 23" id="23"/>
            <p:cNvSpPr/>
            <p:nvPr/>
          </p:nvSpPr>
          <p:spPr>
            <a:xfrm flipH="false" flipV="false" rot="0">
              <a:off x="0" y="0"/>
              <a:ext cx="4281551" cy="3952240"/>
            </a:xfrm>
            <a:custGeom>
              <a:avLst/>
              <a:gdLst/>
              <a:ahLst/>
              <a:cxnLst/>
              <a:rect r="r" b="b" t="t" l="l"/>
              <a:pathLst>
                <a:path h="3952240" w="4281551">
                  <a:moveTo>
                    <a:pt x="0" y="127889"/>
                  </a:moveTo>
                  <a:cubicBezTo>
                    <a:pt x="0" y="57277"/>
                    <a:pt x="57277" y="0"/>
                    <a:pt x="128016" y="0"/>
                  </a:cubicBezTo>
                  <a:lnTo>
                    <a:pt x="4153535" y="0"/>
                  </a:lnTo>
                  <a:lnTo>
                    <a:pt x="4153535" y="6350"/>
                  </a:lnTo>
                  <a:lnTo>
                    <a:pt x="4153535" y="0"/>
                  </a:lnTo>
                  <a:cubicBezTo>
                    <a:pt x="4224147" y="0"/>
                    <a:pt x="4281551" y="57277"/>
                    <a:pt x="4281551" y="127889"/>
                  </a:cubicBezTo>
                  <a:lnTo>
                    <a:pt x="4275201" y="127889"/>
                  </a:lnTo>
                  <a:lnTo>
                    <a:pt x="4281551" y="127889"/>
                  </a:lnTo>
                  <a:lnTo>
                    <a:pt x="4281551" y="3824351"/>
                  </a:lnTo>
                  <a:lnTo>
                    <a:pt x="4275201" y="3824351"/>
                  </a:lnTo>
                  <a:lnTo>
                    <a:pt x="4281551" y="3824351"/>
                  </a:lnTo>
                  <a:cubicBezTo>
                    <a:pt x="4281551" y="3894963"/>
                    <a:pt x="4224274" y="3952240"/>
                    <a:pt x="4153535" y="3952240"/>
                  </a:cubicBezTo>
                  <a:lnTo>
                    <a:pt x="4153535" y="3945890"/>
                  </a:lnTo>
                  <a:lnTo>
                    <a:pt x="4153535" y="3952240"/>
                  </a:lnTo>
                  <a:lnTo>
                    <a:pt x="128016" y="3952240"/>
                  </a:lnTo>
                  <a:lnTo>
                    <a:pt x="128016" y="3945890"/>
                  </a:lnTo>
                  <a:lnTo>
                    <a:pt x="128016" y="3952240"/>
                  </a:lnTo>
                  <a:cubicBezTo>
                    <a:pt x="57277" y="3952240"/>
                    <a:pt x="0" y="3894963"/>
                    <a:pt x="0" y="3824351"/>
                  </a:cubicBezTo>
                  <a:lnTo>
                    <a:pt x="0" y="127889"/>
                  </a:lnTo>
                  <a:lnTo>
                    <a:pt x="6350" y="127889"/>
                  </a:lnTo>
                  <a:lnTo>
                    <a:pt x="0" y="127889"/>
                  </a:lnTo>
                  <a:moveTo>
                    <a:pt x="12700" y="127889"/>
                  </a:moveTo>
                  <a:lnTo>
                    <a:pt x="12700" y="3824351"/>
                  </a:lnTo>
                  <a:lnTo>
                    <a:pt x="6350" y="3824351"/>
                  </a:lnTo>
                  <a:lnTo>
                    <a:pt x="12700" y="3824351"/>
                  </a:lnTo>
                  <a:cubicBezTo>
                    <a:pt x="12700" y="3887978"/>
                    <a:pt x="64262" y="3939540"/>
                    <a:pt x="128016" y="3939540"/>
                  </a:cubicBezTo>
                  <a:lnTo>
                    <a:pt x="4153535" y="3939540"/>
                  </a:lnTo>
                  <a:cubicBezTo>
                    <a:pt x="4217162" y="3939540"/>
                    <a:pt x="4268851" y="3887978"/>
                    <a:pt x="4268851" y="3824351"/>
                  </a:cubicBezTo>
                  <a:lnTo>
                    <a:pt x="4268851" y="127889"/>
                  </a:lnTo>
                  <a:cubicBezTo>
                    <a:pt x="4268851" y="64262"/>
                    <a:pt x="4217289" y="12700"/>
                    <a:pt x="4153535" y="12700"/>
                  </a:cubicBezTo>
                  <a:lnTo>
                    <a:pt x="128016" y="12700"/>
                  </a:lnTo>
                  <a:lnTo>
                    <a:pt x="128016" y="6350"/>
                  </a:lnTo>
                  <a:lnTo>
                    <a:pt x="128016" y="12700"/>
                  </a:lnTo>
                  <a:cubicBezTo>
                    <a:pt x="64262" y="12700"/>
                    <a:pt x="12700" y="64262"/>
                    <a:pt x="12700" y="127889"/>
                  </a:cubicBezTo>
                  <a:close/>
                </a:path>
              </a:pathLst>
            </a:custGeom>
            <a:solidFill>
              <a:srgbClr val="194A99"/>
            </a:solidFill>
          </p:spPr>
        </p:sp>
      </p:grpSp>
      <p:sp>
        <p:nvSpPr>
          <p:cNvPr name="TextBox 24" id="24"/>
          <p:cNvSpPr txBox="true"/>
          <p:nvPr/>
        </p:nvSpPr>
        <p:spPr>
          <a:xfrm rot="0">
            <a:off x="7695009" y="3945579"/>
            <a:ext cx="2713434" cy="358083"/>
          </a:xfrm>
          <a:prstGeom prst="rect">
            <a:avLst/>
          </a:prstGeom>
        </p:spPr>
        <p:txBody>
          <a:bodyPr anchor="t" rtlCol="false" tIns="0" lIns="0" bIns="0" rIns="0">
            <a:spAutoFit/>
          </a:bodyPr>
          <a:lstStyle/>
          <a:p>
            <a:pPr algn="l">
              <a:lnSpc>
                <a:spcPts val="2625"/>
              </a:lnSpc>
            </a:pPr>
            <a:r>
              <a:rPr lang="en-US" sz="2125">
                <a:solidFill>
                  <a:srgbClr val="E2E6E9"/>
                </a:solidFill>
                <a:latin typeface="Merriweather"/>
                <a:ea typeface="Merriweather"/>
                <a:cs typeface="Merriweather"/>
                <a:sym typeface="Merriweather"/>
              </a:rPr>
              <a:t>Visualization Design</a:t>
            </a:r>
          </a:p>
        </p:txBody>
      </p:sp>
      <p:sp>
        <p:nvSpPr>
          <p:cNvPr name="TextBox 25" id="25"/>
          <p:cNvSpPr txBox="true"/>
          <p:nvPr/>
        </p:nvSpPr>
        <p:spPr>
          <a:xfrm rot="0">
            <a:off x="7695009" y="4366622"/>
            <a:ext cx="2748553" cy="1803797"/>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Selected appropriate visualizations to clearly represent complex relationships between votes, ratings, and performance metrics.</a:t>
            </a:r>
          </a:p>
        </p:txBody>
      </p:sp>
      <p:sp>
        <p:nvSpPr>
          <p:cNvPr name="TextBox 26" id="26"/>
          <p:cNvSpPr txBox="true"/>
          <p:nvPr/>
        </p:nvSpPr>
        <p:spPr>
          <a:xfrm rot="0">
            <a:off x="759771" y="6835978"/>
            <a:ext cx="9910467" cy="620316"/>
          </a:xfrm>
          <a:prstGeom prst="rect">
            <a:avLst/>
          </a:prstGeom>
        </p:spPr>
        <p:txBody>
          <a:bodyPr anchor="t" rtlCol="false" tIns="0" lIns="0" bIns="0" rIns="0">
            <a:spAutoFit/>
          </a:bodyPr>
          <a:lstStyle/>
          <a:p>
            <a:pPr algn="l">
              <a:lnSpc>
                <a:spcPts val="2312"/>
              </a:lnSpc>
            </a:pPr>
            <a:r>
              <a:rPr lang="en-US" sz="1687">
                <a:solidFill>
                  <a:srgbClr val="E2E6E9"/>
                </a:solidFill>
                <a:latin typeface="Merriweather"/>
                <a:ea typeface="Merriweather"/>
                <a:cs typeface="Merriweather"/>
                <a:sym typeface="Merriweather"/>
              </a:rPr>
              <a:t>Overcoming these challenges improved analytical accuracy and strengthened dashboard usability, delivering more reliable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grpSp>
        <p:nvGrpSpPr>
          <p:cNvPr name="Group 6" id="6"/>
          <p:cNvGrpSpPr/>
          <p:nvPr/>
        </p:nvGrpSpPr>
        <p:grpSpPr>
          <a:xfrm rot="0">
            <a:off x="2508352" y="1573416"/>
            <a:ext cx="1180509" cy="354959"/>
            <a:chOff x="0" y="0"/>
            <a:chExt cx="1574013" cy="473278"/>
          </a:xfrm>
        </p:grpSpPr>
        <p:sp>
          <p:nvSpPr>
            <p:cNvPr name="Freeform 7" id="7"/>
            <p:cNvSpPr/>
            <p:nvPr/>
          </p:nvSpPr>
          <p:spPr>
            <a:xfrm flipH="false" flipV="false" rot="0">
              <a:off x="0" y="0"/>
              <a:ext cx="1573911" cy="473202"/>
            </a:xfrm>
            <a:custGeom>
              <a:avLst/>
              <a:gdLst/>
              <a:ahLst/>
              <a:cxnLst/>
              <a:rect r="r" b="b" t="t" l="l"/>
              <a:pathLst>
                <a:path h="473202" w="1573911">
                  <a:moveTo>
                    <a:pt x="0" y="94742"/>
                  </a:moveTo>
                  <a:cubicBezTo>
                    <a:pt x="0" y="42418"/>
                    <a:pt x="42418" y="0"/>
                    <a:pt x="94742" y="0"/>
                  </a:cubicBezTo>
                  <a:lnTo>
                    <a:pt x="1479169" y="0"/>
                  </a:lnTo>
                  <a:cubicBezTo>
                    <a:pt x="1531493" y="0"/>
                    <a:pt x="1573911" y="42418"/>
                    <a:pt x="1573911" y="94742"/>
                  </a:cubicBezTo>
                  <a:lnTo>
                    <a:pt x="1573911" y="378460"/>
                  </a:lnTo>
                  <a:cubicBezTo>
                    <a:pt x="1573911" y="430784"/>
                    <a:pt x="1531493" y="473202"/>
                    <a:pt x="1479169" y="473202"/>
                  </a:cubicBezTo>
                  <a:lnTo>
                    <a:pt x="94742" y="473202"/>
                  </a:lnTo>
                  <a:cubicBezTo>
                    <a:pt x="42418" y="473329"/>
                    <a:pt x="0" y="430784"/>
                    <a:pt x="0" y="378460"/>
                  </a:cubicBezTo>
                  <a:close/>
                </a:path>
              </a:pathLst>
            </a:custGeom>
            <a:solidFill>
              <a:srgbClr val="001D4D"/>
            </a:solidFill>
          </p:spPr>
        </p:sp>
      </p:grpSp>
      <p:sp>
        <p:nvSpPr>
          <p:cNvPr name="Freeform 8" id="8" descr="preencoded.png"/>
          <p:cNvSpPr/>
          <p:nvPr/>
        </p:nvSpPr>
        <p:spPr>
          <a:xfrm flipH="false" flipV="false" rot="0">
            <a:off x="2635148" y="1666284"/>
            <a:ext cx="169221" cy="169221"/>
          </a:xfrm>
          <a:custGeom>
            <a:avLst/>
            <a:gdLst/>
            <a:ahLst/>
            <a:cxnLst/>
            <a:rect r="r" b="b" t="t" l="l"/>
            <a:pathLst>
              <a:path h="169221" w="169221">
                <a:moveTo>
                  <a:pt x="0" y="0"/>
                </a:moveTo>
                <a:lnTo>
                  <a:pt x="169222" y="0"/>
                </a:lnTo>
                <a:lnTo>
                  <a:pt x="169222" y="169222"/>
                </a:lnTo>
                <a:lnTo>
                  <a:pt x="0" y="169222"/>
                </a:lnTo>
                <a:lnTo>
                  <a:pt x="0" y="0"/>
                </a:lnTo>
                <a:close/>
              </a:path>
            </a:pathLst>
          </a:custGeom>
          <a:blipFill>
            <a:blip r:embed="rId4">
              <a:extLst>
                <a:ext uri="{96DAC541-7B7A-43D3-8B79-37D633B846F1}">
                  <asvg:svgBlip xmlns:asvg="http://schemas.microsoft.com/office/drawing/2016/SVG/main" r:embed="rId5"/>
                </a:ext>
              </a:extLst>
            </a:blip>
            <a:stretch>
              <a:fillRect l="0" t="-24997" r="0" b="-24997"/>
            </a:stretch>
          </a:blipFill>
        </p:spPr>
      </p:sp>
      <p:sp>
        <p:nvSpPr>
          <p:cNvPr name="TextBox 9" id="9"/>
          <p:cNvSpPr txBox="true"/>
          <p:nvPr/>
        </p:nvSpPr>
        <p:spPr>
          <a:xfrm rot="0">
            <a:off x="2888904" y="1617764"/>
            <a:ext cx="1044230" cy="215900"/>
          </a:xfrm>
          <a:prstGeom prst="rect">
            <a:avLst/>
          </a:prstGeom>
        </p:spPr>
        <p:txBody>
          <a:bodyPr anchor="t" rtlCol="false" tIns="0" lIns="0" bIns="0" rIns="0">
            <a:spAutoFit/>
          </a:bodyPr>
          <a:lstStyle/>
          <a:p>
            <a:pPr algn="l">
              <a:lnSpc>
                <a:spcPts val="1750"/>
              </a:lnSpc>
            </a:pPr>
            <a:r>
              <a:rPr lang="en-US" sz="1312">
                <a:solidFill>
                  <a:srgbClr val="E2E6E9"/>
                </a:solidFill>
                <a:latin typeface="Merriweather"/>
                <a:ea typeface="Merriweather"/>
                <a:cs typeface="Merriweather"/>
                <a:sym typeface="Merriweather"/>
              </a:rPr>
              <a:t>IMPACT</a:t>
            </a:r>
          </a:p>
        </p:txBody>
      </p:sp>
      <p:sp>
        <p:nvSpPr>
          <p:cNvPr name="TextBox 10" id="10"/>
          <p:cNvSpPr txBox="true"/>
          <p:nvPr/>
        </p:nvSpPr>
        <p:spPr>
          <a:xfrm rot="0">
            <a:off x="1030467" y="2275239"/>
            <a:ext cx="9749876" cy="680142"/>
          </a:xfrm>
          <a:prstGeom prst="rect">
            <a:avLst/>
          </a:prstGeom>
        </p:spPr>
        <p:txBody>
          <a:bodyPr anchor="t" rtlCol="false" tIns="0" lIns="0" bIns="0" rIns="0">
            <a:spAutoFit/>
          </a:bodyPr>
          <a:lstStyle/>
          <a:p>
            <a:pPr algn="l">
              <a:lnSpc>
                <a:spcPts val="5187"/>
              </a:lnSpc>
            </a:pPr>
            <a:r>
              <a:rPr lang="en-US" sz="4124">
                <a:solidFill>
                  <a:srgbClr val="F5F0F0"/>
                </a:solidFill>
                <a:latin typeface="Merriweather"/>
                <a:ea typeface="Merriweather"/>
                <a:cs typeface="Merriweather"/>
                <a:sym typeface="Merriweather"/>
              </a:rPr>
              <a:t>Skills Developed &amp; Practical Outcomes</a:t>
            </a:r>
          </a:p>
        </p:txBody>
      </p:sp>
      <p:grpSp>
        <p:nvGrpSpPr>
          <p:cNvPr name="Group 11" id="11"/>
          <p:cNvGrpSpPr/>
          <p:nvPr/>
        </p:nvGrpSpPr>
        <p:grpSpPr>
          <a:xfrm rot="0">
            <a:off x="816818" y="3283334"/>
            <a:ext cx="10177173" cy="5680148"/>
            <a:chOff x="0" y="0"/>
            <a:chExt cx="11260734" cy="6284912"/>
          </a:xfrm>
        </p:grpSpPr>
        <p:sp>
          <p:nvSpPr>
            <p:cNvPr name="Freeform 12" id="12" descr="preencoded.png"/>
            <p:cNvSpPr/>
            <p:nvPr/>
          </p:nvSpPr>
          <p:spPr>
            <a:xfrm flipH="false" flipV="false" rot="0">
              <a:off x="0" y="0"/>
              <a:ext cx="11260709" cy="6284976"/>
            </a:xfrm>
            <a:custGeom>
              <a:avLst/>
              <a:gdLst/>
              <a:ahLst/>
              <a:cxnLst/>
              <a:rect r="r" b="b" t="t" l="l"/>
              <a:pathLst>
                <a:path h="6284976" w="11260709">
                  <a:moveTo>
                    <a:pt x="0" y="0"/>
                  </a:moveTo>
                  <a:lnTo>
                    <a:pt x="11260709" y="0"/>
                  </a:lnTo>
                  <a:lnTo>
                    <a:pt x="11260709" y="6284976"/>
                  </a:lnTo>
                  <a:lnTo>
                    <a:pt x="0" y="6284976"/>
                  </a:lnTo>
                  <a:lnTo>
                    <a:pt x="0" y="0"/>
                  </a:lnTo>
                  <a:close/>
                </a:path>
              </a:pathLst>
            </a:custGeom>
            <a:blipFill>
              <a:blip r:embed="rId6"/>
              <a:stretch>
                <a:fillRect l="-5" t="0" r="-6" b="1"/>
              </a:stretch>
            </a:blipFill>
          </p:spPr>
        </p:sp>
      </p:grpSp>
      <p:sp>
        <p:nvSpPr>
          <p:cNvPr name="TextBox 13" id="13"/>
          <p:cNvSpPr txBox="true"/>
          <p:nvPr/>
        </p:nvSpPr>
        <p:spPr>
          <a:xfrm rot="0">
            <a:off x="11632988" y="2955381"/>
            <a:ext cx="4691893" cy="719783"/>
          </a:xfrm>
          <a:prstGeom prst="rect">
            <a:avLst/>
          </a:prstGeom>
        </p:spPr>
        <p:txBody>
          <a:bodyPr anchor="t" rtlCol="false" tIns="0" lIns="0" bIns="0" rIns="0">
            <a:spAutoFit/>
          </a:bodyPr>
          <a:lstStyle/>
          <a:p>
            <a:pPr algn="l">
              <a:lnSpc>
                <a:spcPts val="2789"/>
              </a:lnSpc>
            </a:pPr>
            <a:r>
              <a:rPr lang="en-US" sz="2245">
                <a:solidFill>
                  <a:srgbClr val="F5F0F0"/>
                </a:solidFill>
                <a:latin typeface="Merriweather"/>
                <a:ea typeface="Merriweather"/>
                <a:cs typeface="Merriweather"/>
                <a:sym typeface="Merriweather"/>
              </a:rPr>
              <a:t>Technical Competencies Enhanced</a:t>
            </a:r>
          </a:p>
        </p:txBody>
      </p:sp>
      <p:sp>
        <p:nvSpPr>
          <p:cNvPr name="TextBox 14" id="14"/>
          <p:cNvSpPr txBox="true"/>
          <p:nvPr/>
        </p:nvSpPr>
        <p:spPr>
          <a:xfrm rot="0">
            <a:off x="11632988" y="3779939"/>
            <a:ext cx="5188320" cy="1837453"/>
          </a:xfrm>
          <a:prstGeom prst="rect">
            <a:avLst/>
          </a:prstGeom>
        </p:spPr>
        <p:txBody>
          <a:bodyPr anchor="t" rtlCol="false" tIns="0" lIns="0" bIns="0" rIns="0">
            <a:spAutoFit/>
          </a:bodyPr>
          <a:lstStyle/>
          <a:p>
            <a:pPr algn="l" marL="271000" indent="-135500" lvl="1">
              <a:lnSpc>
                <a:spcPts val="2418"/>
              </a:lnSpc>
              <a:buFont typeface="Arial"/>
              <a:buChar char="•"/>
            </a:pPr>
            <a:r>
              <a:rPr lang="en-US" sz="1796">
                <a:solidFill>
                  <a:srgbClr val="E2E6E9"/>
                </a:solidFill>
                <a:latin typeface="Merriweather"/>
                <a:ea typeface="Merriweather"/>
                <a:cs typeface="Merriweather"/>
                <a:sym typeface="Merriweather"/>
              </a:rPr>
              <a:t>Data preprocessing and quality management in Power BI</a:t>
            </a:r>
          </a:p>
          <a:p>
            <a:pPr algn="l" marL="271000" indent="-135500" lvl="1">
              <a:lnSpc>
                <a:spcPts val="2418"/>
              </a:lnSpc>
              <a:buFont typeface="Arial"/>
              <a:buChar char="•"/>
            </a:pPr>
            <a:r>
              <a:rPr lang="en-US" sz="1796">
                <a:solidFill>
                  <a:srgbClr val="E2E6E9"/>
                </a:solidFill>
                <a:latin typeface="Merriweather"/>
                <a:ea typeface="Merriweather"/>
                <a:cs typeface="Merriweather"/>
                <a:sym typeface="Merriweather"/>
              </a:rPr>
              <a:t>Dashboard development and visual storytelling</a:t>
            </a:r>
          </a:p>
          <a:p>
            <a:pPr algn="l" marL="271000" indent="-135500" lvl="1">
              <a:lnSpc>
                <a:spcPts val="2418"/>
              </a:lnSpc>
              <a:buFont typeface="Arial"/>
              <a:buChar char="•"/>
            </a:pPr>
            <a:r>
              <a:rPr lang="en-US" sz="1796">
                <a:solidFill>
                  <a:srgbClr val="E2E6E9"/>
                </a:solidFill>
                <a:latin typeface="Merriweather"/>
                <a:ea typeface="Merriweather"/>
                <a:cs typeface="Merriweather"/>
                <a:sym typeface="Merriweather"/>
              </a:rPr>
              <a:t>Analytical thinking and pattern recognition</a:t>
            </a:r>
          </a:p>
          <a:p>
            <a:pPr algn="l" marL="271000" indent="-135500" lvl="1">
              <a:lnSpc>
                <a:spcPts val="2418"/>
              </a:lnSpc>
              <a:buFont typeface="Arial"/>
              <a:buChar char="•"/>
            </a:pPr>
            <a:r>
              <a:rPr lang="en-US" sz="1796">
                <a:solidFill>
                  <a:srgbClr val="E2E6E9"/>
                </a:solidFill>
                <a:latin typeface="Merriweather"/>
                <a:ea typeface="Merriweather"/>
                <a:cs typeface="Merriweather"/>
                <a:sym typeface="Merriweather"/>
              </a:rPr>
              <a:t>Performance metric interpretation</a:t>
            </a:r>
          </a:p>
        </p:txBody>
      </p:sp>
      <p:sp>
        <p:nvSpPr>
          <p:cNvPr name="TextBox 15" id="15"/>
          <p:cNvSpPr txBox="true"/>
          <p:nvPr/>
        </p:nvSpPr>
        <p:spPr>
          <a:xfrm rot="0">
            <a:off x="11679920" y="5912667"/>
            <a:ext cx="3551222" cy="377058"/>
          </a:xfrm>
          <a:prstGeom prst="rect">
            <a:avLst/>
          </a:prstGeom>
        </p:spPr>
        <p:txBody>
          <a:bodyPr anchor="t" rtlCol="false" tIns="0" lIns="0" bIns="0" rIns="0">
            <a:spAutoFit/>
          </a:bodyPr>
          <a:lstStyle/>
          <a:p>
            <a:pPr algn="l">
              <a:lnSpc>
                <a:spcPts val="2849"/>
              </a:lnSpc>
            </a:pPr>
            <a:r>
              <a:rPr lang="en-US" sz="2293">
                <a:solidFill>
                  <a:srgbClr val="F5F0F0"/>
                </a:solidFill>
                <a:latin typeface="Merriweather"/>
                <a:ea typeface="Merriweather"/>
                <a:cs typeface="Merriweather"/>
                <a:sym typeface="Merriweather"/>
              </a:rPr>
              <a:t>Strategic Insights Gained</a:t>
            </a:r>
          </a:p>
        </p:txBody>
      </p:sp>
      <p:sp>
        <p:nvSpPr>
          <p:cNvPr name="TextBox 16" id="16"/>
          <p:cNvSpPr txBox="true"/>
          <p:nvPr/>
        </p:nvSpPr>
        <p:spPr>
          <a:xfrm rot="0">
            <a:off x="11707271" y="6404024"/>
            <a:ext cx="5114037" cy="2398642"/>
          </a:xfrm>
          <a:prstGeom prst="rect">
            <a:avLst/>
          </a:prstGeom>
        </p:spPr>
        <p:txBody>
          <a:bodyPr anchor="t" rtlCol="false" tIns="0" lIns="0" bIns="0" rIns="0">
            <a:spAutoFit/>
          </a:bodyPr>
          <a:lstStyle/>
          <a:p>
            <a:pPr algn="l">
              <a:lnSpc>
                <a:spcPts val="2595"/>
              </a:lnSpc>
            </a:pPr>
            <a:r>
              <a:rPr lang="en-US" sz="1928">
                <a:solidFill>
                  <a:srgbClr val="E2E6E9"/>
                </a:solidFill>
                <a:latin typeface="Merriweather"/>
                <a:ea typeface="Merriweather"/>
                <a:cs typeface="Merriweather"/>
                <a:sym typeface="Merriweather"/>
              </a:rPr>
              <a:t>Strengthened understanding of how ratings, votes, pricing, and service features influence restaurant performance. Developed problem-solving skills and the ability to convert raw data into actionable insights for informed decision-making.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TextBox 6" id="6"/>
          <p:cNvSpPr txBox="true"/>
          <p:nvPr/>
        </p:nvSpPr>
        <p:spPr>
          <a:xfrm rot="0">
            <a:off x="1079744" y="991191"/>
            <a:ext cx="13961564" cy="992686"/>
          </a:xfrm>
          <a:prstGeom prst="rect">
            <a:avLst/>
          </a:prstGeom>
        </p:spPr>
        <p:txBody>
          <a:bodyPr anchor="t" rtlCol="false" tIns="0" lIns="0" bIns="0" rIns="0">
            <a:spAutoFit/>
          </a:bodyPr>
          <a:lstStyle/>
          <a:p>
            <a:pPr algn="l">
              <a:lnSpc>
                <a:spcPts val="7562"/>
              </a:lnSpc>
            </a:pPr>
            <a:r>
              <a:rPr lang="en-US" sz="6062">
                <a:solidFill>
                  <a:srgbClr val="F5F0F0"/>
                </a:solidFill>
                <a:latin typeface="Merriweather"/>
                <a:ea typeface="Merriweather"/>
                <a:cs typeface="Merriweather"/>
                <a:sym typeface="Merriweather"/>
              </a:rPr>
              <a:t>Key Findings &amp; Strategic Implications</a:t>
            </a:r>
          </a:p>
        </p:txBody>
      </p:sp>
      <p:grpSp>
        <p:nvGrpSpPr>
          <p:cNvPr name="Group 7" id="7"/>
          <p:cNvGrpSpPr/>
          <p:nvPr/>
        </p:nvGrpSpPr>
        <p:grpSpPr>
          <a:xfrm rot="0">
            <a:off x="1079744" y="2600916"/>
            <a:ext cx="2170805" cy="2170805"/>
            <a:chOff x="0" y="0"/>
            <a:chExt cx="2894406" cy="2894406"/>
          </a:xfrm>
        </p:grpSpPr>
        <p:sp>
          <p:nvSpPr>
            <p:cNvPr name="Freeform 8" id="8"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4"/>
              <a:stretch>
                <a:fillRect l="0" t="0" r="1" b="1"/>
              </a:stretch>
            </a:blipFill>
          </p:spPr>
        </p:sp>
      </p:grpSp>
      <p:sp>
        <p:nvSpPr>
          <p:cNvPr name="TextBox 9" id="9"/>
          <p:cNvSpPr txBox="true"/>
          <p:nvPr/>
        </p:nvSpPr>
        <p:spPr>
          <a:xfrm rot="0">
            <a:off x="1079744"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Engagement Drives Reliability</a:t>
            </a:r>
          </a:p>
        </p:txBody>
      </p:sp>
      <p:sp>
        <p:nvSpPr>
          <p:cNvPr name="TextBox 10" id="10"/>
          <p:cNvSpPr txBox="true"/>
          <p:nvPr/>
        </p:nvSpPr>
        <p:spPr>
          <a:xfrm rot="0">
            <a:off x="1079744" y="6210891"/>
            <a:ext cx="3742877" cy="3056334"/>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Restaurants with higher vote participation demonstrate more stable and trustworthy ratings, indicating quality consistency.</a:t>
            </a:r>
          </a:p>
        </p:txBody>
      </p:sp>
      <p:grpSp>
        <p:nvGrpSpPr>
          <p:cNvPr name="Group 11" id="11"/>
          <p:cNvGrpSpPr/>
          <p:nvPr/>
        </p:nvGrpSpPr>
        <p:grpSpPr>
          <a:xfrm rot="0">
            <a:off x="5208241" y="2600916"/>
            <a:ext cx="2170805" cy="2170805"/>
            <a:chOff x="0" y="0"/>
            <a:chExt cx="2894406" cy="2894406"/>
          </a:xfrm>
        </p:grpSpPr>
        <p:sp>
          <p:nvSpPr>
            <p:cNvPr name="Freeform 12" id="12"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5"/>
              <a:stretch>
                <a:fillRect l="0" t="0" r="1" b="1"/>
              </a:stretch>
            </a:blipFill>
          </p:spPr>
        </p:sp>
      </p:grpSp>
      <p:sp>
        <p:nvSpPr>
          <p:cNvPr name="TextBox 13" id="13"/>
          <p:cNvSpPr txBox="true"/>
          <p:nvPr/>
        </p:nvSpPr>
        <p:spPr>
          <a:xfrm rot="0">
            <a:off x="5208241"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Cuisine &amp; Pricing Impact</a:t>
            </a:r>
          </a:p>
        </p:txBody>
      </p:sp>
      <p:sp>
        <p:nvSpPr>
          <p:cNvPr name="TextBox 14" id="14"/>
          <p:cNvSpPr txBox="true"/>
          <p:nvPr/>
        </p:nvSpPr>
        <p:spPr>
          <a:xfrm rot="0">
            <a:off x="5208241" y="6210891"/>
            <a:ext cx="3742877" cy="256281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Customer interaction is significantly influenced by cuisine preferences and pricing strategies across different markets.</a:t>
            </a:r>
          </a:p>
        </p:txBody>
      </p:sp>
      <p:grpSp>
        <p:nvGrpSpPr>
          <p:cNvPr name="Group 15" id="15"/>
          <p:cNvGrpSpPr/>
          <p:nvPr/>
        </p:nvGrpSpPr>
        <p:grpSpPr>
          <a:xfrm rot="0">
            <a:off x="9336729" y="2600916"/>
            <a:ext cx="2170805" cy="2170805"/>
            <a:chOff x="0" y="0"/>
            <a:chExt cx="2894406" cy="2894406"/>
          </a:xfrm>
        </p:grpSpPr>
        <p:sp>
          <p:nvSpPr>
            <p:cNvPr name="Freeform 16" id="16" descr="preencoded.png"/>
            <p:cNvSpPr/>
            <p:nvPr/>
          </p:nvSpPr>
          <p:spPr>
            <a:xfrm flipH="false" flipV="false" rot="0">
              <a:off x="0" y="0"/>
              <a:ext cx="2894457" cy="2894457"/>
            </a:xfrm>
            <a:custGeom>
              <a:avLst/>
              <a:gdLst/>
              <a:ahLst/>
              <a:cxnLst/>
              <a:rect r="r" b="b" t="t" l="l"/>
              <a:pathLst>
                <a:path h="2894457" w="2894457">
                  <a:moveTo>
                    <a:pt x="0" y="0"/>
                  </a:moveTo>
                  <a:lnTo>
                    <a:pt x="2894457" y="0"/>
                  </a:lnTo>
                  <a:lnTo>
                    <a:pt x="2894457" y="2894457"/>
                  </a:lnTo>
                  <a:lnTo>
                    <a:pt x="0" y="2894457"/>
                  </a:lnTo>
                  <a:lnTo>
                    <a:pt x="0" y="0"/>
                  </a:lnTo>
                  <a:close/>
                </a:path>
              </a:pathLst>
            </a:custGeom>
            <a:blipFill>
              <a:blip r:embed="rId6"/>
              <a:stretch>
                <a:fillRect l="0" t="0" r="1" b="1"/>
              </a:stretch>
            </a:blipFill>
          </p:spPr>
        </p:sp>
      </p:grpSp>
      <p:sp>
        <p:nvSpPr>
          <p:cNvPr name="TextBox 17" id="17"/>
          <p:cNvSpPr txBox="true"/>
          <p:nvPr/>
        </p:nvSpPr>
        <p:spPr>
          <a:xfrm rot="0">
            <a:off x="9336729" y="5147815"/>
            <a:ext cx="3742877" cy="973341"/>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Service Features Matter</a:t>
            </a:r>
          </a:p>
        </p:txBody>
      </p:sp>
      <p:sp>
        <p:nvSpPr>
          <p:cNvPr name="TextBox 18" id="18"/>
          <p:cNvSpPr txBox="true"/>
          <p:nvPr/>
        </p:nvSpPr>
        <p:spPr>
          <a:xfrm rot="0">
            <a:off x="9336729" y="6210891"/>
            <a:ext cx="3742877" cy="2562816"/>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Online delivery and accessibility features improve customer engagement and expand market reach effectively.</a:t>
            </a:r>
          </a:p>
        </p:txBody>
      </p:sp>
      <p:grpSp>
        <p:nvGrpSpPr>
          <p:cNvPr name="Group 19" id="19"/>
          <p:cNvGrpSpPr/>
          <p:nvPr/>
        </p:nvGrpSpPr>
        <p:grpSpPr>
          <a:xfrm rot="0">
            <a:off x="13465226" y="2600916"/>
            <a:ext cx="2170957" cy="2170957"/>
            <a:chOff x="0" y="0"/>
            <a:chExt cx="2894609" cy="2894609"/>
          </a:xfrm>
        </p:grpSpPr>
        <p:sp>
          <p:nvSpPr>
            <p:cNvPr name="Freeform 20" id="20" descr="preencoded.png"/>
            <p:cNvSpPr/>
            <p:nvPr/>
          </p:nvSpPr>
          <p:spPr>
            <a:xfrm flipH="false" flipV="false" rot="0">
              <a:off x="0" y="0"/>
              <a:ext cx="2894584" cy="2894584"/>
            </a:xfrm>
            <a:custGeom>
              <a:avLst/>
              <a:gdLst/>
              <a:ahLst/>
              <a:cxnLst/>
              <a:rect r="r" b="b" t="t" l="l"/>
              <a:pathLst>
                <a:path h="2894584" w="2894584">
                  <a:moveTo>
                    <a:pt x="0" y="0"/>
                  </a:moveTo>
                  <a:lnTo>
                    <a:pt x="2894584" y="0"/>
                  </a:lnTo>
                  <a:lnTo>
                    <a:pt x="2894584" y="2894584"/>
                  </a:lnTo>
                  <a:lnTo>
                    <a:pt x="0" y="2894584"/>
                  </a:lnTo>
                  <a:lnTo>
                    <a:pt x="0" y="0"/>
                  </a:lnTo>
                  <a:close/>
                </a:path>
              </a:pathLst>
            </a:custGeom>
            <a:blipFill>
              <a:blip r:embed="rId7"/>
              <a:stretch>
                <a:fillRect l="0" t="0" r="0" b="0"/>
              </a:stretch>
            </a:blipFill>
          </p:spPr>
        </p:sp>
      </p:grpSp>
      <p:sp>
        <p:nvSpPr>
          <p:cNvPr name="TextBox 21" id="21"/>
          <p:cNvSpPr txBox="true"/>
          <p:nvPr/>
        </p:nvSpPr>
        <p:spPr>
          <a:xfrm rot="0">
            <a:off x="13465226" y="5147967"/>
            <a:ext cx="3743030" cy="491433"/>
          </a:xfrm>
          <a:prstGeom prst="rect">
            <a:avLst/>
          </a:prstGeom>
        </p:spPr>
        <p:txBody>
          <a:bodyPr anchor="t" rtlCol="false" tIns="0" lIns="0" bIns="0" rIns="0">
            <a:spAutoFit/>
          </a:bodyPr>
          <a:lstStyle/>
          <a:p>
            <a:pPr algn="l">
              <a:lnSpc>
                <a:spcPts val="3749"/>
              </a:lnSpc>
            </a:pPr>
            <a:r>
              <a:rPr lang="en-US" sz="3000">
                <a:solidFill>
                  <a:srgbClr val="E2E6E9"/>
                </a:solidFill>
                <a:latin typeface="Merriweather"/>
                <a:ea typeface="Merriweather"/>
                <a:cs typeface="Merriweather"/>
                <a:sym typeface="Merriweather"/>
              </a:rPr>
              <a:t>Regional Variations</a:t>
            </a:r>
          </a:p>
        </p:txBody>
      </p:sp>
      <p:sp>
        <p:nvSpPr>
          <p:cNvPr name="TextBox 22" id="22"/>
          <p:cNvSpPr txBox="true"/>
          <p:nvPr/>
        </p:nvSpPr>
        <p:spPr>
          <a:xfrm rot="0">
            <a:off x="13465226" y="5729135"/>
            <a:ext cx="3743030" cy="3056334"/>
          </a:xfrm>
          <a:prstGeom prst="rect">
            <a:avLst/>
          </a:prstGeom>
        </p:spPr>
        <p:txBody>
          <a:bodyPr anchor="t" rtlCol="false" tIns="0" lIns="0" bIns="0" rIns="0">
            <a:spAutoFit/>
          </a:bodyPr>
          <a:lstStyle/>
          <a:p>
            <a:pPr algn="l">
              <a:lnSpc>
                <a:spcPts val="3875"/>
              </a:lnSpc>
            </a:pPr>
            <a:r>
              <a:rPr lang="en-US" sz="2375">
                <a:solidFill>
                  <a:srgbClr val="E2E6E9"/>
                </a:solidFill>
                <a:latin typeface="Merriweather"/>
                <a:ea typeface="Merriweather"/>
                <a:cs typeface="Merriweather"/>
                <a:sym typeface="Merriweather"/>
              </a:rPr>
              <a:t>Significant performance differences across locations highlight the importance of regional analysis and localized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DAHA7lqL4iQ</dc:identifier>
  <dcterms:modified xsi:type="dcterms:W3CDTF">2011-08-01T06:04:30Z</dcterms:modified>
  <cp:revision>1</cp:revision>
  <dc:title>Infosys-Springboard-Virtual-Internship-60 (1).pptx</dc:title>
</cp:coreProperties>
</file>